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sldIdLst>
    <p:sldId id="256" r:id="rId2"/>
    <p:sldId id="267" r:id="rId3"/>
    <p:sldId id="270" r:id="rId4"/>
    <p:sldId id="276" r:id="rId5"/>
    <p:sldId id="280" r:id="rId6"/>
    <p:sldId id="281" r:id="rId7"/>
    <p:sldId id="286" r:id="rId8"/>
    <p:sldId id="274" r:id="rId9"/>
    <p:sldId id="277" r:id="rId10"/>
    <p:sldId id="262" r:id="rId11"/>
    <p:sldId id="257" r:id="rId12"/>
    <p:sldId id="282" r:id="rId13"/>
    <p:sldId id="258" r:id="rId14"/>
    <p:sldId id="278" r:id="rId15"/>
    <p:sldId id="283" r:id="rId16"/>
    <p:sldId id="259" r:id="rId17"/>
    <p:sldId id="287" r:id="rId18"/>
    <p:sldId id="260" r:id="rId19"/>
    <p:sldId id="269" r:id="rId20"/>
    <p:sldId id="261" r:id="rId21"/>
    <p:sldId id="284" r:id="rId22"/>
    <p:sldId id="285" r:id="rId23"/>
    <p:sldId id="263" r:id="rId24"/>
    <p:sldId id="264" r:id="rId25"/>
    <p:sldId id="271" r:id="rId26"/>
    <p:sldId id="279" r:id="rId27"/>
    <p:sldId id="288" r:id="rId28"/>
    <p:sldId id="265" r:id="rId29"/>
    <p:sldId id="266" r:id="rId30"/>
    <p:sldId id="2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lantPhys" initials="PP" lastIdx="1" clrIdx="0">
    <p:extLst>
      <p:ext uri="{19B8F6BF-5375-455C-9EA6-DF929625EA0E}">
        <p15:presenceInfo xmlns:p15="http://schemas.microsoft.com/office/powerpoint/2012/main" userId="PlantPhy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1D25"/>
    <a:srgbClr val="F4EB1A"/>
    <a:srgbClr val="66BE45"/>
    <a:srgbClr val="C4A61B"/>
    <a:srgbClr val="4472C4"/>
    <a:srgbClr val="FFFF00"/>
    <a:srgbClr val="41FFFF"/>
    <a:srgbClr val="F8931D"/>
    <a:srgbClr val="6FB7E5"/>
    <a:srgbClr val="FEE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4"/>
    <p:restoredTop sz="95271"/>
  </p:normalViewPr>
  <p:slideViewPr>
    <p:cSldViewPr snapToGrid="0" snapToObjects="1">
      <p:cViewPr varScale="1">
        <p:scale>
          <a:sx n="110" d="100"/>
          <a:sy n="110" d="100"/>
        </p:scale>
        <p:origin x="1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E8A3A-F20B-0A42-8204-1020F585EA5D}" type="datetimeFigureOut">
              <a:rPr kumimoji="1" lang="ja-JP" altLang="en-US" smtClean="0"/>
              <a:t>2020/8/7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31640-B591-1B46-BB74-F6F4AAA088EE}" type="slidenum">
              <a:rPr kumimoji="1" lang="ja-JP" altLang="en-US" smtClean="0"/>
              <a:t>‹#›</a:t>
            </a:fld>
            <a:endParaRPr kumimoji="1" lang="ja-JP" altLang="en-US"/>
          </a:p>
        </p:txBody>
      </p:sp>
    </p:spTree>
    <p:extLst>
      <p:ext uri="{BB962C8B-B14F-4D97-AF65-F5344CB8AC3E}">
        <p14:creationId xmlns:p14="http://schemas.microsoft.com/office/powerpoint/2010/main" val="10579781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GATA23</a:t>
            </a:r>
            <a:r>
              <a:rPr kumimoji="1" lang="ja-JP" altLang="en-US"/>
              <a:t>を含む、</a:t>
            </a:r>
            <a:r>
              <a:rPr kumimoji="1" lang="en-US" altLang="ja-JP" dirty="0"/>
              <a:t>LR</a:t>
            </a:r>
            <a:r>
              <a:rPr kumimoji="1" lang="ja-JP" altLang="en-US"/>
              <a:t>形成過程の説明</a:t>
            </a:r>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a:t>
            </a:fld>
            <a:endParaRPr kumimoji="1" lang="ja-JP" altLang="en-US"/>
          </a:p>
        </p:txBody>
      </p:sp>
    </p:spTree>
    <p:extLst>
      <p:ext uri="{BB962C8B-B14F-4D97-AF65-F5344CB8AC3E}">
        <p14:creationId xmlns:p14="http://schemas.microsoft.com/office/powerpoint/2010/main" val="3672444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側根形成において重要な機能を果たし</a:t>
            </a:r>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22</a:t>
            </a:fld>
            <a:endParaRPr kumimoji="1" lang="ja-JP" altLang="en-US"/>
          </a:p>
        </p:txBody>
      </p:sp>
    </p:spTree>
    <p:extLst>
      <p:ext uri="{BB962C8B-B14F-4D97-AF65-F5344CB8AC3E}">
        <p14:creationId xmlns:p14="http://schemas.microsoft.com/office/powerpoint/2010/main" val="1145349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Fig5. </a:t>
            </a:r>
            <a:r>
              <a:rPr kumimoji="1" lang="ja-JP" altLang="en-US"/>
              <a:t>ペリシクルで機能するタンパクのプロモーターで</a:t>
            </a:r>
            <a:r>
              <a:rPr kumimoji="1" lang="en-US" altLang="ja-JP" dirty="0"/>
              <a:t>PIN</a:t>
            </a:r>
            <a:r>
              <a:rPr kumimoji="1" lang="ja-JP" altLang="en-US"/>
              <a:t>８を発現させると側根形成が低下。</a:t>
            </a:r>
            <a:endParaRPr kumimoji="1" lang="en-US" altLang="ja-JP" dirty="0"/>
          </a:p>
          <a:p>
            <a:r>
              <a:rPr kumimoji="1" lang="ja-JP" altLang="en-US"/>
              <a:t>この時の</a:t>
            </a:r>
            <a:r>
              <a:rPr kumimoji="1" lang="en-US" altLang="ja-JP" dirty="0"/>
              <a:t>PIN</a:t>
            </a:r>
            <a:r>
              <a:rPr kumimoji="1" lang="ja-JP" altLang="en-US"/>
              <a:t>はどう機能するの？</a:t>
            </a:r>
            <a:endParaRPr kumimoji="1" lang="en-US" altLang="ja-JP" dirty="0"/>
          </a:p>
          <a:p>
            <a:r>
              <a:rPr kumimoji="1" lang="ja-JP" altLang="en-US"/>
              <a:t>その時の</a:t>
            </a:r>
            <a:r>
              <a:rPr kumimoji="1" lang="en-US" altLang="ja-JP" dirty="0"/>
              <a:t>PIN</a:t>
            </a:r>
            <a:r>
              <a:rPr kumimoji="1" lang="ja-JP" altLang="en-US"/>
              <a:t>８の局在を確認したところ、</a:t>
            </a:r>
            <a:r>
              <a:rPr kumimoji="1" lang="en-US" altLang="ja-JP" dirty="0"/>
              <a:t>PIN8</a:t>
            </a:r>
            <a:r>
              <a:rPr kumimoji="1" lang="ja-JP" altLang="en-US"/>
              <a:t>は細胞内から外にオーキシンを輸送しているようだ。</a:t>
            </a:r>
            <a:endParaRPr kumimoji="1" lang="en-US" altLang="ja-JP" dirty="0"/>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23</a:t>
            </a:fld>
            <a:endParaRPr kumimoji="1" lang="ja-JP" altLang="en-US"/>
          </a:p>
        </p:txBody>
      </p:sp>
    </p:spTree>
    <p:extLst>
      <p:ext uri="{BB962C8B-B14F-4D97-AF65-F5344CB8AC3E}">
        <p14:creationId xmlns:p14="http://schemas.microsoft.com/office/powerpoint/2010/main" val="320537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Fig6. AXR2-1</a:t>
            </a:r>
            <a:r>
              <a:rPr kumimoji="1" lang="ja-JP" altLang="en-US"/>
              <a:t>を</a:t>
            </a:r>
            <a:r>
              <a:rPr kumimoji="1" lang="en-US" altLang="ja-JP" dirty="0"/>
              <a:t>PIN</a:t>
            </a:r>
            <a:r>
              <a:rPr kumimoji="1" lang="ja-JP" altLang="en-US"/>
              <a:t>８の機能する細胞で発現させると</a:t>
            </a:r>
            <a:r>
              <a:rPr kumimoji="1" lang="en-US" altLang="ja-JP" dirty="0"/>
              <a:t>LR</a:t>
            </a:r>
            <a:r>
              <a:rPr kumimoji="1" lang="ja-JP" altLang="en-US"/>
              <a:t>形成が低下。</a:t>
            </a:r>
            <a:endParaRPr kumimoji="1" lang="en-US" altLang="ja-JP" dirty="0"/>
          </a:p>
          <a:p>
            <a:r>
              <a:rPr kumimoji="1" lang="ja-JP" altLang="en-US"/>
              <a:t>つまり、</a:t>
            </a:r>
            <a:r>
              <a:rPr kumimoji="1" lang="en-US" altLang="ja-JP" dirty="0"/>
              <a:t>PIN</a:t>
            </a:r>
            <a:r>
              <a:rPr kumimoji="1" lang="ja-JP" altLang="en-US"/>
              <a:t>８はオーキシン応答を正に制御するように機能するはず。</a:t>
            </a:r>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27</a:t>
            </a:fld>
            <a:endParaRPr kumimoji="1" lang="ja-JP" altLang="en-US"/>
          </a:p>
        </p:txBody>
      </p:sp>
    </p:spTree>
    <p:extLst>
      <p:ext uri="{BB962C8B-B14F-4D97-AF65-F5344CB8AC3E}">
        <p14:creationId xmlns:p14="http://schemas.microsoft.com/office/powerpoint/2010/main" val="108351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Fig6.</a:t>
            </a:r>
            <a:r>
              <a:rPr kumimoji="1" lang="ja-JP" altLang="en-US"/>
              <a:t>オーキシンと</a:t>
            </a:r>
            <a:r>
              <a:rPr kumimoji="1" lang="en-US" altLang="ja-JP" dirty="0"/>
              <a:t>LR development</a:t>
            </a:r>
            <a:r>
              <a:rPr kumimoji="1" lang="ja-JP" altLang="en-US"/>
              <a:t>に関わる遺伝子の発現解析。</a:t>
            </a:r>
            <a:r>
              <a:rPr kumimoji="1" lang="en-US" altLang="ja-JP" dirty="0"/>
              <a:t>PIN8</a:t>
            </a:r>
            <a:r>
              <a:rPr kumimoji="1" lang="ja-JP" altLang="en-US"/>
              <a:t>変異体ではそれらの遺伝子発現に影響を与えるのか</a:t>
            </a:r>
            <a:endParaRPr kumimoji="1" lang="en-US" altLang="ja-JP" dirty="0"/>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28</a:t>
            </a:fld>
            <a:endParaRPr kumimoji="1" lang="ja-JP" altLang="en-US"/>
          </a:p>
        </p:txBody>
      </p:sp>
    </p:spTree>
    <p:extLst>
      <p:ext uri="{BB962C8B-B14F-4D97-AF65-F5344CB8AC3E}">
        <p14:creationId xmlns:p14="http://schemas.microsoft.com/office/powerpoint/2010/main" val="67358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実験の結果のまとめ</a:t>
            </a:r>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29</a:t>
            </a:fld>
            <a:endParaRPr kumimoji="1" lang="ja-JP" altLang="en-US"/>
          </a:p>
        </p:txBody>
      </p:sp>
    </p:spTree>
    <p:extLst>
      <p:ext uri="{BB962C8B-B14F-4D97-AF65-F5344CB8AC3E}">
        <p14:creationId xmlns:p14="http://schemas.microsoft.com/office/powerpoint/2010/main" val="72073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PIN8</a:t>
            </a:r>
            <a:r>
              <a:rPr kumimoji="1" lang="ja-JP" altLang="en-US"/>
              <a:t>のいんとろ</a:t>
            </a:r>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7</a:t>
            </a:fld>
            <a:endParaRPr kumimoji="1" lang="ja-JP" altLang="en-US"/>
          </a:p>
        </p:txBody>
      </p:sp>
    </p:spTree>
    <p:extLst>
      <p:ext uri="{BB962C8B-B14F-4D97-AF65-F5344CB8AC3E}">
        <p14:creationId xmlns:p14="http://schemas.microsoft.com/office/powerpoint/2010/main" val="281648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Fig1</a:t>
            </a:r>
            <a:r>
              <a:rPr kumimoji="1" lang="en-US" altLang="ja-JP"/>
              <a:t>, FigS2</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9</a:t>
            </a:fld>
            <a:endParaRPr kumimoji="1" lang="ja-JP" altLang="en-US"/>
          </a:p>
        </p:txBody>
      </p:sp>
    </p:spTree>
    <p:extLst>
      <p:ext uri="{BB962C8B-B14F-4D97-AF65-F5344CB8AC3E}">
        <p14:creationId xmlns:p14="http://schemas.microsoft.com/office/powerpoint/2010/main" val="174540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13</a:t>
            </a:fld>
            <a:endParaRPr kumimoji="1" lang="ja-JP" altLang="en-US"/>
          </a:p>
        </p:txBody>
      </p:sp>
    </p:spTree>
    <p:extLst>
      <p:ext uri="{BB962C8B-B14F-4D97-AF65-F5344CB8AC3E}">
        <p14:creationId xmlns:p14="http://schemas.microsoft.com/office/powerpoint/2010/main" val="112550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Fig3</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15</a:t>
            </a:fld>
            <a:endParaRPr kumimoji="1" lang="ja-JP" altLang="en-US"/>
          </a:p>
        </p:txBody>
      </p:sp>
    </p:spTree>
    <p:extLst>
      <p:ext uri="{BB962C8B-B14F-4D97-AF65-F5344CB8AC3E}">
        <p14:creationId xmlns:p14="http://schemas.microsoft.com/office/powerpoint/2010/main" val="364341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Fig4</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17</a:t>
            </a:fld>
            <a:endParaRPr kumimoji="1" lang="ja-JP" altLang="en-US"/>
          </a:p>
        </p:txBody>
      </p:sp>
    </p:spTree>
    <p:extLst>
      <p:ext uri="{BB962C8B-B14F-4D97-AF65-F5344CB8AC3E}">
        <p14:creationId xmlns:p14="http://schemas.microsoft.com/office/powerpoint/2010/main" val="4104605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Fig4</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19</a:t>
            </a:fld>
            <a:endParaRPr kumimoji="1" lang="ja-JP" altLang="en-US"/>
          </a:p>
        </p:txBody>
      </p:sp>
    </p:spTree>
    <p:extLst>
      <p:ext uri="{BB962C8B-B14F-4D97-AF65-F5344CB8AC3E}">
        <p14:creationId xmlns:p14="http://schemas.microsoft.com/office/powerpoint/2010/main" val="172785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Fig4</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20</a:t>
            </a:fld>
            <a:endParaRPr kumimoji="1" lang="ja-JP" altLang="en-US"/>
          </a:p>
        </p:txBody>
      </p:sp>
    </p:spTree>
    <p:extLst>
      <p:ext uri="{BB962C8B-B14F-4D97-AF65-F5344CB8AC3E}">
        <p14:creationId xmlns:p14="http://schemas.microsoft.com/office/powerpoint/2010/main" val="50683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Fig4</a:t>
            </a:r>
            <a:endParaRPr kumimoji="1" lang="ja-JP" altLang="en-US"/>
          </a:p>
        </p:txBody>
      </p:sp>
      <p:sp>
        <p:nvSpPr>
          <p:cNvPr id="4" name="スライド番号プレースホルダー 3"/>
          <p:cNvSpPr>
            <a:spLocks noGrp="1"/>
          </p:cNvSpPr>
          <p:nvPr>
            <p:ph type="sldNum" sz="quarter" idx="5"/>
          </p:nvPr>
        </p:nvSpPr>
        <p:spPr/>
        <p:txBody>
          <a:bodyPr/>
          <a:lstStyle/>
          <a:p>
            <a:fld id="{84631640-B591-1B46-BB74-F6F4AAA088EE}" type="slidenum">
              <a:rPr kumimoji="1" lang="ja-JP" altLang="en-US" smtClean="0"/>
              <a:t>21</a:t>
            </a:fld>
            <a:endParaRPr kumimoji="1" lang="ja-JP" altLang="en-US"/>
          </a:p>
        </p:txBody>
      </p:sp>
    </p:spTree>
    <p:extLst>
      <p:ext uri="{BB962C8B-B14F-4D97-AF65-F5344CB8AC3E}">
        <p14:creationId xmlns:p14="http://schemas.microsoft.com/office/powerpoint/2010/main" val="447814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5AE42AE-F778-844F-86C2-1D0595C9E68A}" type="datetime1">
              <a:rPr kumimoji="1" lang="ja-JP" altLang="en-US" smtClean="0"/>
              <a:t>2020/8/7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2306296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0D4186-91D1-AE46-BBD8-211E1FFBAFD2}" type="datetime1">
              <a:rPr kumimoji="1" lang="ja-JP" altLang="en-US" smtClean="0"/>
              <a:t>2020/8/7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462117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BBB80DD-8178-3B44-B8F4-1D9EA0F21D65}" type="datetime1">
              <a:rPr kumimoji="1" lang="ja-JP" altLang="en-US" smtClean="0"/>
              <a:t>2020/8/7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249073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94704"/>
          </a:xfrm>
          <a:solidFill>
            <a:schemeClr val="accent1"/>
          </a:solidFill>
        </p:spPr>
        <p:txBody>
          <a:bodyPr>
            <a:normAutofit/>
          </a:bodyPr>
          <a:lstStyle>
            <a:lvl1pPr>
              <a:defRPr sz="2800">
                <a:solidFill>
                  <a:schemeClr val="bg1"/>
                </a:solidFill>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02779718-5176-054E-9447-5DF893AAC9C8}" type="datetime1">
              <a:rPr kumimoji="1" lang="ja-JP" altLang="en-US" smtClean="0"/>
              <a:t>2020/8/7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7079742" y="-970"/>
            <a:ext cx="2057400" cy="365125"/>
          </a:xfrm>
        </p:spPr>
        <p:txBody>
          <a:bodyPr/>
          <a:lstStyle>
            <a:lvl1pPr>
              <a:defRPr sz="1800">
                <a:solidFill>
                  <a:schemeClr val="bg1"/>
                </a:solidFill>
              </a:defRPr>
            </a:lvl1pPr>
          </a:lstStyle>
          <a:p>
            <a:fld id="{FD242490-7246-9146-BA62-C7176B85F9CF}" type="slidenum">
              <a:rPr kumimoji="1" lang="ja-JP" altLang="en-US" smtClean="0"/>
              <a:pPr/>
              <a:t>‹#›</a:t>
            </a:fld>
            <a:endParaRPr kumimoji="1" lang="ja-JP" altLang="en-US"/>
          </a:p>
        </p:txBody>
      </p:sp>
    </p:spTree>
    <p:extLst>
      <p:ext uri="{BB962C8B-B14F-4D97-AF65-F5344CB8AC3E}">
        <p14:creationId xmlns:p14="http://schemas.microsoft.com/office/powerpoint/2010/main" val="206372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64FDDD7-9FEC-F944-BF3C-30FC352B54B7}" type="datetime1">
              <a:rPr kumimoji="1" lang="ja-JP" altLang="en-US" smtClean="0"/>
              <a:t>2020/8/7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400168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9A63645-DAA9-764F-88E0-755BB00F17D4}" type="datetime1">
              <a:rPr kumimoji="1" lang="ja-JP" altLang="en-US" smtClean="0"/>
              <a:t>2020/8/7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426991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85850"/>
          </a:xfrm>
          <a:solidFill>
            <a:schemeClr val="accent1"/>
          </a:solidFill>
        </p:spPr>
        <p:txBody>
          <a:bodyPr>
            <a:normAutofit/>
          </a:bodyPr>
          <a:lstStyle>
            <a:lvl1pPr>
              <a:defRPr sz="280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00038" y="1681163"/>
            <a:ext cx="419814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00038" y="2505075"/>
            <a:ext cx="4198144"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419814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4198144"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463495F-B2ED-7C49-803A-33E7EC6A1E21}" type="datetime1">
              <a:rPr kumimoji="1" lang="ja-JP" altLang="en-US" smtClean="0"/>
              <a:t>2020/8/7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371264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D96779C-F853-044A-ADDE-CFB93286E31C}" type="datetime1">
              <a:rPr kumimoji="1" lang="ja-JP" altLang="en-US" smtClean="0"/>
              <a:t>2020/8/7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49980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96AE3-B890-BE41-9536-86059DCC2682}" type="datetime1">
              <a:rPr kumimoji="1" lang="ja-JP" altLang="en-US" smtClean="0"/>
              <a:t>2020/8/7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35992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46A27F9-EC32-5F40-A470-140B2A93AC90}" type="datetime1">
              <a:rPr kumimoji="1" lang="ja-JP" altLang="en-US" smtClean="0"/>
              <a:t>2020/8/7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106256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42391B3-37D4-E14F-9E5C-276B81119629}" type="datetime1">
              <a:rPr kumimoji="1" lang="ja-JP" altLang="en-US" smtClean="0"/>
              <a:t>2020/8/7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120748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B3193-DD67-1749-83A3-79899CB984F0}" type="datetime1">
              <a:rPr kumimoji="1" lang="ja-JP" altLang="en-US" smtClean="0"/>
              <a:t>2020/8/7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42490-7246-9146-BA62-C7176B85F9CF}" type="slidenum">
              <a:rPr kumimoji="1" lang="ja-JP" altLang="en-US" smtClean="0"/>
              <a:t>‹#›</a:t>
            </a:fld>
            <a:endParaRPr kumimoji="1" lang="ja-JP" altLang="en-US"/>
          </a:p>
        </p:txBody>
      </p:sp>
    </p:spTree>
    <p:extLst>
      <p:ext uri="{BB962C8B-B14F-4D97-AF65-F5344CB8AC3E}">
        <p14:creationId xmlns:p14="http://schemas.microsoft.com/office/powerpoint/2010/main" val="3307937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430C5D-840E-E941-A36C-1BBC3504E205}"/>
              </a:ext>
            </a:extLst>
          </p:cNvPr>
          <p:cNvSpPr>
            <a:spLocks noGrp="1"/>
          </p:cNvSpPr>
          <p:nvPr>
            <p:ph type="ctrTitle"/>
          </p:nvPr>
        </p:nvSpPr>
        <p:spPr>
          <a:xfrm>
            <a:off x="0" y="235527"/>
            <a:ext cx="9144000" cy="2895600"/>
          </a:xfrm>
        </p:spPr>
        <p:txBody>
          <a:bodyPr>
            <a:noAutofit/>
          </a:bodyPr>
          <a:lstStyle/>
          <a:p>
            <a:r>
              <a:rPr lang="en" altLang="ja-JP" sz="4000" dirty="0">
                <a:latin typeface="Arial" panose="020B0604020202020204" pitchFamily="34" charset="0"/>
                <a:cs typeface="Arial" panose="020B0604020202020204" pitchFamily="34" charset="0"/>
              </a:rPr>
              <a:t>Intracellularly Localized PIN FORMED8</a:t>
            </a:r>
            <a:br>
              <a:rPr lang="en" altLang="ja-JP" sz="4000" dirty="0">
                <a:latin typeface="Arial" panose="020B0604020202020204" pitchFamily="34" charset="0"/>
                <a:cs typeface="Arial" panose="020B0604020202020204" pitchFamily="34" charset="0"/>
              </a:rPr>
            </a:br>
            <a:r>
              <a:rPr lang="en" altLang="ja-JP" sz="4000" dirty="0">
                <a:latin typeface="Arial" panose="020B0604020202020204" pitchFamily="34" charset="0"/>
                <a:cs typeface="Arial" panose="020B0604020202020204" pitchFamily="34" charset="0"/>
              </a:rPr>
              <a:t>Promotes Lateral Root</a:t>
            </a:r>
            <a:br>
              <a:rPr lang="en" altLang="ja-JP" sz="4000" dirty="0">
                <a:latin typeface="Arial" panose="020B0604020202020204" pitchFamily="34" charset="0"/>
                <a:cs typeface="Arial" panose="020B0604020202020204" pitchFamily="34" charset="0"/>
              </a:rPr>
            </a:br>
            <a:r>
              <a:rPr lang="en" altLang="ja-JP" sz="4000" dirty="0">
                <a:latin typeface="Arial" panose="020B0604020202020204" pitchFamily="34" charset="0"/>
                <a:cs typeface="Arial" panose="020B0604020202020204" pitchFamily="34" charset="0"/>
              </a:rPr>
              <a:t>Emergence in </a:t>
            </a:r>
            <a:r>
              <a:rPr lang="en" altLang="ja-JP" sz="4000" i="1" dirty="0">
                <a:latin typeface="Arial" panose="020B0604020202020204" pitchFamily="34" charset="0"/>
                <a:cs typeface="Arial" panose="020B0604020202020204" pitchFamily="34" charset="0"/>
              </a:rPr>
              <a:t>Arabidopsis</a:t>
            </a:r>
            <a:br>
              <a:rPr lang="en" altLang="ja-JP" sz="4000" dirty="0">
                <a:latin typeface="Arial" panose="020B0604020202020204" pitchFamily="34" charset="0"/>
                <a:cs typeface="Arial" panose="020B0604020202020204" pitchFamily="34" charset="0"/>
              </a:rPr>
            </a:br>
            <a:endParaRPr kumimoji="1" lang="ja-JP" altLang="en-US" sz="4000">
              <a:latin typeface="Arial" panose="020B0604020202020204" pitchFamily="34" charset="0"/>
              <a:cs typeface="Arial" panose="020B0604020202020204" pitchFamily="34" charset="0"/>
            </a:endParaRPr>
          </a:p>
        </p:txBody>
      </p:sp>
      <p:sp>
        <p:nvSpPr>
          <p:cNvPr id="3" name="字幕 2">
            <a:extLst>
              <a:ext uri="{FF2B5EF4-FFF2-40B4-BE49-F238E27FC236}">
                <a16:creationId xmlns:a16="http://schemas.microsoft.com/office/drawing/2014/main" id="{29083BBC-C28A-6045-BC0B-F2757F26ED6E}"/>
              </a:ext>
            </a:extLst>
          </p:cNvPr>
          <p:cNvSpPr>
            <a:spLocks noGrp="1"/>
          </p:cNvSpPr>
          <p:nvPr>
            <p:ph type="subTitle" idx="1"/>
          </p:nvPr>
        </p:nvSpPr>
        <p:spPr>
          <a:xfrm>
            <a:off x="1143000" y="3602038"/>
            <a:ext cx="6858000" cy="1360106"/>
          </a:xfrm>
        </p:spPr>
        <p:txBody>
          <a:bodyPr>
            <a:normAutofit/>
          </a:bodyPr>
          <a:lstStyle/>
          <a:p>
            <a:r>
              <a:rPr lang="en" altLang="ja-JP" sz="1800" dirty="0"/>
              <a:t>Lee H, </a:t>
            </a:r>
            <a:r>
              <a:rPr lang="en" altLang="ja-JP" sz="1800" dirty="0" err="1"/>
              <a:t>Ganguly</a:t>
            </a:r>
            <a:r>
              <a:rPr lang="en" altLang="ja-JP" sz="1800" dirty="0"/>
              <a:t> A, Lee R-D, Park M and Cho H-T</a:t>
            </a:r>
          </a:p>
          <a:p>
            <a:r>
              <a:rPr lang="en" altLang="ja-JP" sz="1800" i="1" dirty="0"/>
              <a:t>Frontiers in Plant Science 2020, 10, 1808</a:t>
            </a:r>
          </a:p>
          <a:p>
            <a:r>
              <a:rPr lang="en" altLang="ja-JP" dirty="0"/>
              <a:t> </a:t>
            </a:r>
          </a:p>
          <a:p>
            <a:endParaRPr kumimoji="1" lang="ja-JP" altLang="en-US"/>
          </a:p>
        </p:txBody>
      </p:sp>
      <p:sp>
        <p:nvSpPr>
          <p:cNvPr id="4" name="テキスト ボックス 3">
            <a:extLst>
              <a:ext uri="{FF2B5EF4-FFF2-40B4-BE49-F238E27FC236}">
                <a16:creationId xmlns:a16="http://schemas.microsoft.com/office/drawing/2014/main" id="{B6FB5CF6-97A4-944A-9D9A-7C4402001FF2}"/>
              </a:ext>
            </a:extLst>
          </p:cNvPr>
          <p:cNvSpPr txBox="1"/>
          <p:nvPr/>
        </p:nvSpPr>
        <p:spPr>
          <a:xfrm>
            <a:off x="2748424" y="5248389"/>
            <a:ext cx="3647152" cy="369332"/>
          </a:xfrm>
          <a:prstGeom prst="rect">
            <a:avLst/>
          </a:prstGeom>
          <a:noFill/>
        </p:spPr>
        <p:txBody>
          <a:bodyPr wrap="none" rtlCol="0">
            <a:spAutoFit/>
          </a:bodyPr>
          <a:lstStyle/>
          <a:p>
            <a:r>
              <a:rPr kumimoji="1" lang="en-US" altLang="ja-JP" dirty="0"/>
              <a:t>2020/08/07 16314001 </a:t>
            </a:r>
            <a:r>
              <a:rPr kumimoji="1" lang="ja-JP" altLang="en-US"/>
              <a:t>秋田幸太郎</a:t>
            </a:r>
          </a:p>
        </p:txBody>
      </p:sp>
    </p:spTree>
    <p:extLst>
      <p:ext uri="{BB962C8B-B14F-4D97-AF65-F5344CB8AC3E}">
        <p14:creationId xmlns:p14="http://schemas.microsoft.com/office/powerpoint/2010/main" val="212809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9F66AB-4655-A248-976F-359CE12BC10F}"/>
              </a:ext>
            </a:extLst>
          </p:cNvPr>
          <p:cNvSpPr>
            <a:spLocks noGrp="1"/>
          </p:cNvSpPr>
          <p:nvPr>
            <p:ph type="title"/>
          </p:nvPr>
        </p:nvSpPr>
        <p:spPr>
          <a:xfrm>
            <a:off x="0" y="1"/>
            <a:ext cx="9144000" cy="1094704"/>
          </a:xfrm>
        </p:spPr>
        <p:txBody>
          <a:bodyPr/>
          <a:lstStyle/>
          <a:p>
            <a:pPr algn="ctr"/>
            <a:r>
              <a:rPr kumimoji="1" lang="en-US" altLang="ja-JP" dirty="0"/>
              <a:t>PIN8</a:t>
            </a:r>
            <a:r>
              <a:rPr lang="ja-JP" altLang="en-US"/>
              <a:t>は側根形成に機能している</a:t>
            </a:r>
            <a:endParaRPr kumimoji="1" lang="ja-JP" altLang="en-US"/>
          </a:p>
        </p:txBody>
      </p:sp>
      <p:pic>
        <p:nvPicPr>
          <p:cNvPr id="4" name="図 3">
            <a:extLst>
              <a:ext uri="{FF2B5EF4-FFF2-40B4-BE49-F238E27FC236}">
                <a16:creationId xmlns:a16="http://schemas.microsoft.com/office/drawing/2014/main" id="{24EA6531-D19E-744E-B97E-D1D3E32BB4DC}"/>
              </a:ext>
            </a:extLst>
          </p:cNvPr>
          <p:cNvPicPr>
            <a:picLocks noChangeAspect="1"/>
          </p:cNvPicPr>
          <p:nvPr/>
        </p:nvPicPr>
        <p:blipFill>
          <a:blip r:embed="rId3"/>
          <a:stretch>
            <a:fillRect/>
          </a:stretch>
        </p:blipFill>
        <p:spPr>
          <a:xfrm>
            <a:off x="4648200" y="1097063"/>
            <a:ext cx="4495800" cy="5308600"/>
          </a:xfrm>
          <a:prstGeom prst="rect">
            <a:avLst/>
          </a:prstGeom>
        </p:spPr>
      </p:pic>
      <p:sp>
        <p:nvSpPr>
          <p:cNvPr id="15" name="テキスト ボックス 14">
            <a:extLst>
              <a:ext uri="{FF2B5EF4-FFF2-40B4-BE49-F238E27FC236}">
                <a16:creationId xmlns:a16="http://schemas.microsoft.com/office/drawing/2014/main" id="{7BA92D85-E716-B944-A677-7595984376A4}"/>
              </a:ext>
            </a:extLst>
          </p:cNvPr>
          <p:cNvSpPr txBox="1"/>
          <p:nvPr/>
        </p:nvSpPr>
        <p:spPr>
          <a:xfrm>
            <a:off x="2770909" y="6608618"/>
            <a:ext cx="184731" cy="369332"/>
          </a:xfrm>
          <a:prstGeom prst="rect">
            <a:avLst/>
          </a:prstGeom>
          <a:noFill/>
        </p:spPr>
        <p:txBody>
          <a:bodyPr wrap="none" rtlCol="0">
            <a:spAutoFit/>
          </a:bodyPr>
          <a:lstStyle/>
          <a:p>
            <a:endParaRPr kumimoji="1" lang="ja-JP" altLang="en-US"/>
          </a:p>
        </p:txBody>
      </p:sp>
      <p:grpSp>
        <p:nvGrpSpPr>
          <p:cNvPr id="3" name="グループ化 2">
            <a:extLst>
              <a:ext uri="{FF2B5EF4-FFF2-40B4-BE49-F238E27FC236}">
                <a16:creationId xmlns:a16="http://schemas.microsoft.com/office/drawing/2014/main" id="{ED9E9545-E7CA-8740-A8CE-969D7896B94D}"/>
              </a:ext>
            </a:extLst>
          </p:cNvPr>
          <p:cNvGrpSpPr/>
          <p:nvPr/>
        </p:nvGrpSpPr>
        <p:grpSpPr>
          <a:xfrm>
            <a:off x="187967" y="1097063"/>
            <a:ext cx="4207508" cy="5016500"/>
            <a:chOff x="187967" y="1094705"/>
            <a:chExt cx="4207508" cy="5016500"/>
          </a:xfrm>
        </p:grpSpPr>
        <p:pic>
          <p:nvPicPr>
            <p:cNvPr id="5" name="図 4">
              <a:extLst>
                <a:ext uri="{FF2B5EF4-FFF2-40B4-BE49-F238E27FC236}">
                  <a16:creationId xmlns:a16="http://schemas.microsoft.com/office/drawing/2014/main" id="{37ED8498-D2DA-D940-AF3C-F3CE4958D343}"/>
                </a:ext>
              </a:extLst>
            </p:cNvPr>
            <p:cNvPicPr>
              <a:picLocks noChangeAspect="1"/>
            </p:cNvPicPr>
            <p:nvPr/>
          </p:nvPicPr>
          <p:blipFill>
            <a:blip r:embed="rId4"/>
            <a:stretch>
              <a:fillRect/>
            </a:stretch>
          </p:blipFill>
          <p:spPr>
            <a:xfrm>
              <a:off x="292100" y="1094705"/>
              <a:ext cx="4064000" cy="5016500"/>
            </a:xfrm>
            <a:prstGeom prst="rect">
              <a:avLst/>
            </a:prstGeom>
          </p:spPr>
        </p:pic>
        <p:sp>
          <p:nvSpPr>
            <p:cNvPr id="7" name="テキスト ボックス 6">
              <a:extLst>
                <a:ext uri="{FF2B5EF4-FFF2-40B4-BE49-F238E27FC236}">
                  <a16:creationId xmlns:a16="http://schemas.microsoft.com/office/drawing/2014/main" id="{169EB496-CDDF-F54C-A188-1F3527026A34}"/>
                </a:ext>
              </a:extLst>
            </p:cNvPr>
            <p:cNvSpPr txBox="1"/>
            <p:nvPr/>
          </p:nvSpPr>
          <p:spPr>
            <a:xfrm>
              <a:off x="976404" y="5110276"/>
              <a:ext cx="312906" cy="369332"/>
            </a:xfrm>
            <a:prstGeom prst="rect">
              <a:avLst/>
            </a:prstGeom>
            <a:solidFill>
              <a:schemeClr val="bg1"/>
            </a:solidFill>
          </p:spPr>
          <p:txBody>
            <a:bodyPr wrap="none" rtlCol="0">
              <a:spAutoFit/>
            </a:bodyPr>
            <a:lstStyle/>
            <a:p>
              <a:r>
                <a:rPr kumimoji="1" lang="en-US" altLang="ja-JP" dirty="0"/>
                <a:t>0</a:t>
              </a:r>
              <a:endParaRPr kumimoji="1" lang="ja-JP" altLang="en-US"/>
            </a:p>
          </p:txBody>
        </p:sp>
        <p:sp>
          <p:nvSpPr>
            <p:cNvPr id="8" name="テキスト ボックス 7">
              <a:extLst>
                <a:ext uri="{FF2B5EF4-FFF2-40B4-BE49-F238E27FC236}">
                  <a16:creationId xmlns:a16="http://schemas.microsoft.com/office/drawing/2014/main" id="{214F87E6-CD99-4347-9037-8385CB31BEDA}"/>
                </a:ext>
              </a:extLst>
            </p:cNvPr>
            <p:cNvSpPr txBox="1"/>
            <p:nvPr/>
          </p:nvSpPr>
          <p:spPr>
            <a:xfrm>
              <a:off x="784043" y="4478679"/>
              <a:ext cx="505267" cy="369332"/>
            </a:xfrm>
            <a:prstGeom prst="rect">
              <a:avLst/>
            </a:prstGeom>
            <a:solidFill>
              <a:schemeClr val="bg1"/>
            </a:solidFill>
          </p:spPr>
          <p:txBody>
            <a:bodyPr wrap="none" rtlCol="0">
              <a:spAutoFit/>
            </a:bodyPr>
            <a:lstStyle/>
            <a:p>
              <a:r>
                <a:rPr kumimoji="1" lang="en-US" altLang="ja-JP" dirty="0"/>
                <a:t>0.2</a:t>
              </a:r>
              <a:endParaRPr kumimoji="1" lang="ja-JP" altLang="en-US"/>
            </a:p>
          </p:txBody>
        </p:sp>
        <p:sp>
          <p:nvSpPr>
            <p:cNvPr id="9" name="テキスト ボックス 8">
              <a:extLst>
                <a:ext uri="{FF2B5EF4-FFF2-40B4-BE49-F238E27FC236}">
                  <a16:creationId xmlns:a16="http://schemas.microsoft.com/office/drawing/2014/main" id="{9BD4A0AA-A623-F647-B576-C1CEA3BEF43D}"/>
                </a:ext>
              </a:extLst>
            </p:cNvPr>
            <p:cNvSpPr txBox="1"/>
            <p:nvPr/>
          </p:nvSpPr>
          <p:spPr>
            <a:xfrm>
              <a:off x="784043" y="3847082"/>
              <a:ext cx="505267" cy="369332"/>
            </a:xfrm>
            <a:prstGeom prst="rect">
              <a:avLst/>
            </a:prstGeom>
            <a:solidFill>
              <a:schemeClr val="bg1"/>
            </a:solidFill>
          </p:spPr>
          <p:txBody>
            <a:bodyPr wrap="none" rtlCol="0">
              <a:spAutoFit/>
            </a:bodyPr>
            <a:lstStyle/>
            <a:p>
              <a:r>
                <a:rPr kumimoji="1" lang="en-US" altLang="ja-JP" dirty="0"/>
                <a:t>0.4</a:t>
              </a:r>
              <a:endParaRPr kumimoji="1" lang="ja-JP" altLang="en-US"/>
            </a:p>
          </p:txBody>
        </p:sp>
        <p:sp>
          <p:nvSpPr>
            <p:cNvPr id="10" name="テキスト ボックス 9">
              <a:extLst>
                <a:ext uri="{FF2B5EF4-FFF2-40B4-BE49-F238E27FC236}">
                  <a16:creationId xmlns:a16="http://schemas.microsoft.com/office/drawing/2014/main" id="{63B679DE-DACC-E24D-919E-C6D26A6A43EE}"/>
                </a:ext>
              </a:extLst>
            </p:cNvPr>
            <p:cNvSpPr txBox="1"/>
            <p:nvPr/>
          </p:nvSpPr>
          <p:spPr>
            <a:xfrm>
              <a:off x="784043" y="3115064"/>
              <a:ext cx="505267" cy="369332"/>
            </a:xfrm>
            <a:prstGeom prst="rect">
              <a:avLst/>
            </a:prstGeom>
            <a:solidFill>
              <a:schemeClr val="bg1"/>
            </a:solidFill>
          </p:spPr>
          <p:txBody>
            <a:bodyPr wrap="none" rtlCol="0">
              <a:spAutoFit/>
            </a:bodyPr>
            <a:lstStyle/>
            <a:p>
              <a:r>
                <a:rPr kumimoji="1" lang="en-US" altLang="ja-JP" dirty="0"/>
                <a:t>0.6</a:t>
              </a:r>
              <a:endParaRPr kumimoji="1" lang="ja-JP" altLang="en-US"/>
            </a:p>
          </p:txBody>
        </p:sp>
        <p:sp>
          <p:nvSpPr>
            <p:cNvPr id="11" name="テキスト ボックス 10">
              <a:extLst>
                <a:ext uri="{FF2B5EF4-FFF2-40B4-BE49-F238E27FC236}">
                  <a16:creationId xmlns:a16="http://schemas.microsoft.com/office/drawing/2014/main" id="{B752F961-CCA9-5F47-A94A-5957264B3AE9}"/>
                </a:ext>
              </a:extLst>
            </p:cNvPr>
            <p:cNvSpPr txBox="1"/>
            <p:nvPr/>
          </p:nvSpPr>
          <p:spPr>
            <a:xfrm>
              <a:off x="784043" y="2483467"/>
              <a:ext cx="505267" cy="369332"/>
            </a:xfrm>
            <a:prstGeom prst="rect">
              <a:avLst/>
            </a:prstGeom>
            <a:solidFill>
              <a:schemeClr val="bg1"/>
            </a:solidFill>
          </p:spPr>
          <p:txBody>
            <a:bodyPr wrap="none" rtlCol="0">
              <a:spAutoFit/>
            </a:bodyPr>
            <a:lstStyle/>
            <a:p>
              <a:r>
                <a:rPr kumimoji="1" lang="en-US" altLang="ja-JP" dirty="0"/>
                <a:t>0.8</a:t>
              </a:r>
              <a:endParaRPr kumimoji="1" lang="ja-JP" altLang="en-US"/>
            </a:p>
          </p:txBody>
        </p:sp>
        <p:sp>
          <p:nvSpPr>
            <p:cNvPr id="12" name="テキスト ボックス 11">
              <a:extLst>
                <a:ext uri="{FF2B5EF4-FFF2-40B4-BE49-F238E27FC236}">
                  <a16:creationId xmlns:a16="http://schemas.microsoft.com/office/drawing/2014/main" id="{A4AD9635-E9C1-F24F-B3FC-00D5FB7933CD}"/>
                </a:ext>
              </a:extLst>
            </p:cNvPr>
            <p:cNvSpPr txBox="1"/>
            <p:nvPr/>
          </p:nvSpPr>
          <p:spPr>
            <a:xfrm>
              <a:off x="976404" y="1848902"/>
              <a:ext cx="312906" cy="369332"/>
            </a:xfrm>
            <a:prstGeom prst="rect">
              <a:avLst/>
            </a:prstGeom>
            <a:solidFill>
              <a:schemeClr val="bg1"/>
            </a:solidFill>
          </p:spPr>
          <p:txBody>
            <a:bodyPr wrap="none" rtlCol="0">
              <a:spAutoFit/>
            </a:bodyPr>
            <a:lstStyle/>
            <a:p>
              <a:r>
                <a:rPr kumimoji="1" lang="en-US" altLang="ja-JP" dirty="0"/>
                <a:t>1</a:t>
              </a:r>
              <a:endParaRPr kumimoji="1" lang="ja-JP" altLang="en-US"/>
            </a:p>
          </p:txBody>
        </p:sp>
        <p:sp>
          <p:nvSpPr>
            <p:cNvPr id="13" name="テキスト ボックス 12">
              <a:extLst>
                <a:ext uri="{FF2B5EF4-FFF2-40B4-BE49-F238E27FC236}">
                  <a16:creationId xmlns:a16="http://schemas.microsoft.com/office/drawing/2014/main" id="{D59C4898-6ABE-A248-BCE2-0CC1CA0DFC7D}"/>
                </a:ext>
              </a:extLst>
            </p:cNvPr>
            <p:cNvSpPr txBox="1"/>
            <p:nvPr/>
          </p:nvSpPr>
          <p:spPr>
            <a:xfrm>
              <a:off x="784043" y="1202519"/>
              <a:ext cx="505267" cy="369332"/>
            </a:xfrm>
            <a:prstGeom prst="rect">
              <a:avLst/>
            </a:prstGeom>
            <a:solidFill>
              <a:schemeClr val="bg1"/>
            </a:solidFill>
          </p:spPr>
          <p:txBody>
            <a:bodyPr wrap="none" rtlCol="0">
              <a:spAutoFit/>
            </a:bodyPr>
            <a:lstStyle/>
            <a:p>
              <a:r>
                <a:rPr kumimoji="1" lang="en-US" altLang="ja-JP" dirty="0"/>
                <a:t>1.2</a:t>
              </a:r>
              <a:endParaRPr kumimoji="1" lang="ja-JP" altLang="en-US"/>
            </a:p>
          </p:txBody>
        </p:sp>
        <p:sp>
          <p:nvSpPr>
            <p:cNvPr id="16" name="テキスト ボックス 15">
              <a:extLst>
                <a:ext uri="{FF2B5EF4-FFF2-40B4-BE49-F238E27FC236}">
                  <a16:creationId xmlns:a16="http://schemas.microsoft.com/office/drawing/2014/main" id="{9C56B6C8-95A1-654F-9574-07DDE320CE50}"/>
                </a:ext>
              </a:extLst>
            </p:cNvPr>
            <p:cNvSpPr txBox="1"/>
            <p:nvPr/>
          </p:nvSpPr>
          <p:spPr>
            <a:xfrm>
              <a:off x="1581410" y="5433152"/>
              <a:ext cx="543739" cy="369332"/>
            </a:xfrm>
            <a:prstGeom prst="rect">
              <a:avLst/>
            </a:prstGeom>
            <a:solidFill>
              <a:schemeClr val="bg1"/>
            </a:solidFill>
          </p:spPr>
          <p:txBody>
            <a:bodyPr wrap="none" rtlCol="0">
              <a:spAutoFit/>
            </a:bodyPr>
            <a:lstStyle/>
            <a:p>
              <a:r>
                <a:rPr kumimoji="1" lang="en-US" altLang="ja-JP" b="1" dirty="0"/>
                <a:t>WT</a:t>
              </a:r>
              <a:endParaRPr kumimoji="1" lang="ja-JP" altLang="en-US" b="1"/>
            </a:p>
          </p:txBody>
        </p:sp>
        <p:sp>
          <p:nvSpPr>
            <p:cNvPr id="17" name="テキスト ボックス 16">
              <a:extLst>
                <a:ext uri="{FF2B5EF4-FFF2-40B4-BE49-F238E27FC236}">
                  <a16:creationId xmlns:a16="http://schemas.microsoft.com/office/drawing/2014/main" id="{44C557D0-3CD0-7343-9DB2-6994C6C212D2}"/>
                </a:ext>
              </a:extLst>
            </p:cNvPr>
            <p:cNvSpPr txBox="1"/>
            <p:nvPr/>
          </p:nvSpPr>
          <p:spPr>
            <a:xfrm>
              <a:off x="2417249" y="5433152"/>
              <a:ext cx="659155" cy="369332"/>
            </a:xfrm>
            <a:prstGeom prst="rect">
              <a:avLst/>
            </a:prstGeom>
            <a:solidFill>
              <a:schemeClr val="bg1"/>
            </a:solidFill>
          </p:spPr>
          <p:txBody>
            <a:bodyPr wrap="none" rtlCol="0">
              <a:spAutoFit/>
            </a:bodyPr>
            <a:lstStyle/>
            <a:p>
              <a:r>
                <a:rPr kumimoji="1" lang="en-US" altLang="ja-JP" b="1" i="1" dirty="0"/>
                <a:t>pin8</a:t>
              </a:r>
              <a:endParaRPr kumimoji="1" lang="ja-JP" altLang="en-US" b="1" i="1"/>
            </a:p>
          </p:txBody>
        </p:sp>
        <p:sp>
          <p:nvSpPr>
            <p:cNvPr id="18" name="テキスト ボックス 17">
              <a:extLst>
                <a:ext uri="{FF2B5EF4-FFF2-40B4-BE49-F238E27FC236}">
                  <a16:creationId xmlns:a16="http://schemas.microsoft.com/office/drawing/2014/main" id="{E6F55EFF-D0D4-C548-9B7A-79670611D09E}"/>
                </a:ext>
              </a:extLst>
            </p:cNvPr>
            <p:cNvSpPr txBox="1"/>
            <p:nvPr/>
          </p:nvSpPr>
          <p:spPr>
            <a:xfrm>
              <a:off x="3146415" y="5433152"/>
              <a:ext cx="1249060" cy="646331"/>
            </a:xfrm>
            <a:prstGeom prst="rect">
              <a:avLst/>
            </a:prstGeom>
            <a:solidFill>
              <a:schemeClr val="bg1"/>
            </a:solidFill>
          </p:spPr>
          <p:txBody>
            <a:bodyPr wrap="none" rtlCol="0">
              <a:spAutoFit/>
            </a:bodyPr>
            <a:lstStyle/>
            <a:p>
              <a:r>
                <a:rPr kumimoji="1" lang="en-US" altLang="ja-JP" b="1" i="1" dirty="0"/>
                <a:t>PIN8:GFP</a:t>
              </a:r>
            </a:p>
            <a:p>
              <a:r>
                <a:rPr kumimoji="1" lang="en-US" altLang="ja-JP" b="1" dirty="0"/>
                <a:t>in </a:t>
              </a:r>
              <a:r>
                <a:rPr kumimoji="1" lang="en-US" altLang="ja-JP" b="1" i="1" dirty="0"/>
                <a:t>pin8</a:t>
              </a:r>
              <a:endParaRPr kumimoji="1" lang="ja-JP" altLang="en-US" b="1"/>
            </a:p>
          </p:txBody>
        </p:sp>
        <p:sp>
          <p:nvSpPr>
            <p:cNvPr id="20" name="テキスト ボックス 19">
              <a:extLst>
                <a:ext uri="{FF2B5EF4-FFF2-40B4-BE49-F238E27FC236}">
                  <a16:creationId xmlns:a16="http://schemas.microsoft.com/office/drawing/2014/main" id="{044A1D23-6928-5343-91E0-9A25E969422F}"/>
                </a:ext>
              </a:extLst>
            </p:cNvPr>
            <p:cNvSpPr txBox="1"/>
            <p:nvPr/>
          </p:nvSpPr>
          <p:spPr>
            <a:xfrm rot="16200000">
              <a:off x="-1001454" y="3038323"/>
              <a:ext cx="2840507" cy="461665"/>
            </a:xfrm>
            <a:prstGeom prst="rect">
              <a:avLst/>
            </a:prstGeom>
            <a:solidFill>
              <a:schemeClr val="bg1"/>
            </a:solidFill>
          </p:spPr>
          <p:txBody>
            <a:bodyPr wrap="square" rtlCol="0">
              <a:spAutoFit/>
            </a:bodyPr>
            <a:lstStyle/>
            <a:p>
              <a:pPr algn="ctr"/>
              <a:r>
                <a:rPr kumimoji="1" lang="ja-JP" altLang="en-US" sz="2400"/>
                <a:t>相対側根密度</a:t>
              </a:r>
            </a:p>
          </p:txBody>
        </p:sp>
      </p:grpSp>
      <p:sp>
        <p:nvSpPr>
          <p:cNvPr id="22" name="テキスト ボックス 21">
            <a:extLst>
              <a:ext uri="{FF2B5EF4-FFF2-40B4-BE49-F238E27FC236}">
                <a16:creationId xmlns:a16="http://schemas.microsoft.com/office/drawing/2014/main" id="{287D4DD7-BA0D-F644-983A-7A2D06ADB227}"/>
              </a:ext>
            </a:extLst>
          </p:cNvPr>
          <p:cNvSpPr txBox="1"/>
          <p:nvPr/>
        </p:nvSpPr>
        <p:spPr>
          <a:xfrm rot="16200000">
            <a:off x="3144764" y="3254585"/>
            <a:ext cx="3550612" cy="461665"/>
          </a:xfrm>
          <a:prstGeom prst="rect">
            <a:avLst/>
          </a:prstGeom>
          <a:solidFill>
            <a:schemeClr val="bg1"/>
          </a:solidFill>
        </p:spPr>
        <p:txBody>
          <a:bodyPr wrap="square" rtlCol="0">
            <a:spAutoFit/>
          </a:bodyPr>
          <a:lstStyle/>
          <a:p>
            <a:pPr algn="ctr"/>
            <a:r>
              <a:rPr kumimoji="1" lang="ja-JP" altLang="en-US" sz="2400"/>
              <a:t>主根の長さ</a:t>
            </a:r>
            <a:r>
              <a:rPr kumimoji="1" lang="en-US" altLang="ja-JP" sz="2400" dirty="0"/>
              <a:t> (cm)</a:t>
            </a:r>
            <a:endParaRPr kumimoji="1" lang="ja-JP" altLang="en-US" sz="240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8805374-24BF-C749-BD97-8CA48803CE73}"/>
                  </a:ext>
                </a:extLst>
              </p:cNvPr>
              <p:cNvSpPr txBox="1"/>
              <p:nvPr/>
            </p:nvSpPr>
            <p:spPr>
              <a:xfrm>
                <a:off x="0" y="6125912"/>
                <a:ext cx="3901389" cy="762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i="1">
                          <a:latin typeface="Cambria Math" panose="02040503050406030204" pitchFamily="18" charset="0"/>
                        </a:rPr>
                        <m:t>相対側根</m:t>
                      </m:r>
                      <m:r>
                        <a:rPr kumimoji="1" lang="ja-JP" altLang="en-US" sz="2000" i="1" smtClean="0">
                          <a:latin typeface="Cambria Math" panose="02040503050406030204" pitchFamily="18" charset="0"/>
                        </a:rPr>
                        <m:t>密度</m:t>
                      </m:r>
                      <m:r>
                        <a:rPr kumimoji="1" lang="en-US" altLang="ja-JP" sz="2000" i="1" smtClean="0">
                          <a:latin typeface="Cambria Math" panose="02040503050406030204" pitchFamily="18" charset="0"/>
                          <a:ea typeface="Cambria Math" panose="02040503050406030204" pitchFamily="18" charset="0"/>
                        </a:rPr>
                        <m:t>=</m:t>
                      </m:r>
                      <m:f>
                        <m:fPr>
                          <m:ctrlPr>
                            <a:rPr kumimoji="1" lang="en-US" altLang="ja-JP" sz="2000" i="1" smtClean="0">
                              <a:latin typeface="Cambria Math" panose="02040503050406030204" pitchFamily="18" charset="0"/>
                            </a:rPr>
                          </m:ctrlPr>
                        </m:fPr>
                        <m:num>
                          <m:r>
                            <a:rPr kumimoji="1" lang="ja-JP" altLang="en-US" sz="2000" i="1">
                              <a:latin typeface="Cambria Math" panose="02040503050406030204" pitchFamily="18" charset="0"/>
                            </a:rPr>
                            <m:t>側根</m:t>
                          </m:r>
                          <m:r>
                            <a:rPr kumimoji="1" lang="ja-JP" altLang="en-US" sz="2000" i="1" smtClean="0">
                              <a:latin typeface="Cambria Math" panose="02040503050406030204" pitchFamily="18" charset="0"/>
                            </a:rPr>
                            <m:t>の</m:t>
                          </m:r>
                          <m:r>
                            <a:rPr kumimoji="1" lang="ja-JP" altLang="en-US" sz="2000" i="1">
                              <a:latin typeface="Cambria Math" panose="02040503050406030204" pitchFamily="18" charset="0"/>
                            </a:rPr>
                            <m:t>数</m:t>
                          </m:r>
                        </m:num>
                        <m:den>
                          <m:r>
                            <a:rPr kumimoji="1" lang="ja-JP" altLang="en-US" sz="2000" i="1">
                              <a:latin typeface="Cambria Math" panose="02040503050406030204" pitchFamily="18" charset="0"/>
                            </a:rPr>
                            <m:t>側根</m:t>
                          </m:r>
                          <m:r>
                            <a:rPr kumimoji="1" lang="ja-JP" altLang="en-US" sz="2000" i="1" smtClean="0">
                              <a:latin typeface="Cambria Math" panose="02040503050406030204" pitchFamily="18" charset="0"/>
                            </a:rPr>
                            <m:t>の</m:t>
                          </m:r>
                          <m:r>
                            <a:rPr kumimoji="1" lang="ja-JP" altLang="en-US" sz="2000" i="1">
                              <a:latin typeface="Cambria Math" panose="02040503050406030204" pitchFamily="18" charset="0"/>
                            </a:rPr>
                            <m:t>長さ</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𝑐𝑚</m:t>
                          </m:r>
                          <m:r>
                            <a:rPr kumimoji="1" lang="en-US" altLang="ja-JP" sz="2000" b="0" i="1" smtClean="0">
                              <a:latin typeface="Cambria Math" panose="02040503050406030204" pitchFamily="18" charset="0"/>
                            </a:rPr>
                            <m:t>)</m:t>
                          </m:r>
                        </m:den>
                      </m:f>
                    </m:oMath>
                  </m:oMathPara>
                </a14:m>
                <a:endParaRPr kumimoji="1" lang="en-US" altLang="ja-JP" sz="2000" dirty="0"/>
              </a:p>
            </p:txBody>
          </p:sp>
        </mc:Choice>
        <mc:Fallback xmlns="">
          <p:sp>
            <p:nvSpPr>
              <p:cNvPr id="23" name="テキスト ボックス 22">
                <a:extLst>
                  <a:ext uri="{FF2B5EF4-FFF2-40B4-BE49-F238E27FC236}">
                    <a16:creationId xmlns:a16="http://schemas.microsoft.com/office/drawing/2014/main" id="{58805374-24BF-C749-BD97-8CA48803CE73}"/>
                  </a:ext>
                </a:extLst>
              </p:cNvPr>
              <p:cNvSpPr txBox="1">
                <a:spLocks noRot="1" noChangeAspect="1" noMove="1" noResize="1" noEditPoints="1" noAdjustHandles="1" noChangeArrowheads="1" noChangeShapeType="1" noTextEdit="1"/>
              </p:cNvSpPr>
              <p:nvPr/>
            </p:nvSpPr>
            <p:spPr>
              <a:xfrm>
                <a:off x="0" y="6125912"/>
                <a:ext cx="3901389" cy="762966"/>
              </a:xfrm>
              <a:prstGeom prst="rect">
                <a:avLst/>
              </a:prstGeom>
              <a:blipFill>
                <a:blip r:embed="rId5"/>
                <a:stretch>
                  <a:fillRect b="-9836"/>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1D18778-DC76-9A4F-BFB4-2282E36F0807}"/>
              </a:ext>
            </a:extLst>
          </p:cNvPr>
          <p:cNvSpPr>
            <a:spLocks noGrp="1"/>
          </p:cNvSpPr>
          <p:nvPr>
            <p:ph type="sldNum" sz="quarter" idx="12"/>
          </p:nvPr>
        </p:nvSpPr>
        <p:spPr/>
        <p:txBody>
          <a:bodyPr/>
          <a:lstStyle/>
          <a:p>
            <a:fld id="{FD242490-7246-9146-BA62-C7176B85F9CF}" type="slidenum">
              <a:rPr kumimoji="1" lang="ja-JP" altLang="en-US" smtClean="0"/>
              <a:t>9</a:t>
            </a:fld>
            <a:endParaRPr kumimoji="1" lang="ja-JP" altLang="en-US"/>
          </a:p>
        </p:txBody>
      </p:sp>
    </p:spTree>
    <p:extLst>
      <p:ext uri="{BB962C8B-B14F-4D97-AF65-F5344CB8AC3E}">
        <p14:creationId xmlns:p14="http://schemas.microsoft.com/office/powerpoint/2010/main" val="213294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6EC30B-0951-EC4F-9F68-75BB4AEBDBD7}"/>
              </a:ext>
            </a:extLst>
          </p:cNvPr>
          <p:cNvSpPr>
            <a:spLocks noGrp="1"/>
          </p:cNvSpPr>
          <p:nvPr>
            <p:ph type="title"/>
          </p:nvPr>
        </p:nvSpPr>
        <p:spPr/>
        <p:txBody>
          <a:bodyPr/>
          <a:lstStyle/>
          <a:p>
            <a:r>
              <a:rPr kumimoji="1" lang="ja-JP" altLang="en-US"/>
              <a:t>側根形成過程において</a:t>
            </a:r>
            <a:r>
              <a:rPr kumimoji="1" lang="en-US" altLang="ja-JP" dirty="0"/>
              <a:t>PIN8</a:t>
            </a:r>
            <a:r>
              <a:rPr kumimoji="1" lang="ja-JP" altLang="en-US"/>
              <a:t>は側根の</a:t>
            </a:r>
            <a:r>
              <a:rPr lang="ja-JP" altLang="en-US"/>
              <a:t>出現</a:t>
            </a:r>
            <a:r>
              <a:rPr kumimoji="1" lang="ja-JP" altLang="en-US"/>
              <a:t>時</a:t>
            </a:r>
            <a:r>
              <a:rPr lang="en-US" altLang="ja-JP" dirty="0"/>
              <a:t>(E)</a:t>
            </a:r>
            <a:r>
              <a:rPr kumimoji="1" lang="ja-JP" altLang="en-US"/>
              <a:t>に機能する</a:t>
            </a:r>
          </a:p>
        </p:txBody>
      </p:sp>
      <p:pic>
        <p:nvPicPr>
          <p:cNvPr id="4" name="図 3">
            <a:extLst>
              <a:ext uri="{FF2B5EF4-FFF2-40B4-BE49-F238E27FC236}">
                <a16:creationId xmlns:a16="http://schemas.microsoft.com/office/drawing/2014/main" id="{53B43C43-1644-0C4D-8FA7-F24CECEFB270}"/>
              </a:ext>
            </a:extLst>
          </p:cNvPr>
          <p:cNvPicPr>
            <a:picLocks noChangeAspect="1"/>
          </p:cNvPicPr>
          <p:nvPr/>
        </p:nvPicPr>
        <p:blipFill>
          <a:blip r:embed="rId2"/>
          <a:stretch>
            <a:fillRect/>
          </a:stretch>
        </p:blipFill>
        <p:spPr>
          <a:xfrm>
            <a:off x="1013122" y="1134336"/>
            <a:ext cx="7194763" cy="1728000"/>
          </a:xfrm>
          <a:prstGeom prst="rect">
            <a:avLst/>
          </a:prstGeom>
        </p:spPr>
      </p:pic>
      <p:grpSp>
        <p:nvGrpSpPr>
          <p:cNvPr id="18" name="グループ化 17">
            <a:extLst>
              <a:ext uri="{FF2B5EF4-FFF2-40B4-BE49-F238E27FC236}">
                <a16:creationId xmlns:a16="http://schemas.microsoft.com/office/drawing/2014/main" id="{259EF3AA-A09F-C24E-A90A-E5B1D9FBE672}"/>
              </a:ext>
            </a:extLst>
          </p:cNvPr>
          <p:cNvGrpSpPr/>
          <p:nvPr/>
        </p:nvGrpSpPr>
        <p:grpSpPr>
          <a:xfrm>
            <a:off x="1380730" y="2797544"/>
            <a:ext cx="6558200" cy="4043761"/>
            <a:chOff x="1380730" y="2797544"/>
            <a:chExt cx="6558200" cy="4043761"/>
          </a:xfrm>
        </p:grpSpPr>
        <p:grpSp>
          <p:nvGrpSpPr>
            <p:cNvPr id="15" name="グループ化 14">
              <a:extLst>
                <a:ext uri="{FF2B5EF4-FFF2-40B4-BE49-F238E27FC236}">
                  <a16:creationId xmlns:a16="http://schemas.microsoft.com/office/drawing/2014/main" id="{6C509C6E-D139-C84F-9169-B2D1E3C00AC5}"/>
                </a:ext>
              </a:extLst>
            </p:cNvPr>
            <p:cNvGrpSpPr/>
            <p:nvPr/>
          </p:nvGrpSpPr>
          <p:grpSpPr>
            <a:xfrm>
              <a:off x="1380730" y="2797544"/>
              <a:ext cx="6558200" cy="4043761"/>
              <a:chOff x="1380730" y="2797544"/>
              <a:chExt cx="6558200" cy="4043761"/>
            </a:xfrm>
          </p:grpSpPr>
          <p:pic>
            <p:nvPicPr>
              <p:cNvPr id="5" name="図 4">
                <a:extLst>
                  <a:ext uri="{FF2B5EF4-FFF2-40B4-BE49-F238E27FC236}">
                    <a16:creationId xmlns:a16="http://schemas.microsoft.com/office/drawing/2014/main" id="{D738D0BE-38A1-5342-922A-7683F0D7CA12}"/>
                  </a:ext>
                </a:extLst>
              </p:cNvPr>
              <p:cNvPicPr>
                <a:picLocks noChangeAspect="1"/>
              </p:cNvPicPr>
              <p:nvPr/>
            </p:nvPicPr>
            <p:blipFill>
              <a:blip r:embed="rId3"/>
              <a:stretch>
                <a:fillRect/>
              </a:stretch>
            </p:blipFill>
            <p:spPr>
              <a:xfrm>
                <a:off x="1380730" y="2809305"/>
                <a:ext cx="6558200" cy="4032000"/>
              </a:xfrm>
              <a:prstGeom prst="rect">
                <a:avLst/>
              </a:prstGeom>
            </p:spPr>
          </p:pic>
          <p:grpSp>
            <p:nvGrpSpPr>
              <p:cNvPr id="3" name="グループ化 2">
                <a:extLst>
                  <a:ext uri="{FF2B5EF4-FFF2-40B4-BE49-F238E27FC236}">
                    <a16:creationId xmlns:a16="http://schemas.microsoft.com/office/drawing/2014/main" id="{9A25DE58-6AC9-6947-A881-DFD5B46753F2}"/>
                  </a:ext>
                </a:extLst>
              </p:cNvPr>
              <p:cNvGrpSpPr/>
              <p:nvPr/>
            </p:nvGrpSpPr>
            <p:grpSpPr>
              <a:xfrm>
                <a:off x="2072522" y="2797544"/>
                <a:ext cx="433132" cy="3839715"/>
                <a:chOff x="2072522" y="2797544"/>
                <a:chExt cx="433132" cy="3839715"/>
              </a:xfrm>
            </p:grpSpPr>
            <p:sp>
              <p:nvSpPr>
                <p:cNvPr id="6" name="テキスト ボックス 5">
                  <a:extLst>
                    <a:ext uri="{FF2B5EF4-FFF2-40B4-BE49-F238E27FC236}">
                      <a16:creationId xmlns:a16="http://schemas.microsoft.com/office/drawing/2014/main" id="{B0B99802-A9E8-754A-B728-D4567563C627}"/>
                    </a:ext>
                  </a:extLst>
                </p:cNvPr>
                <p:cNvSpPr txBox="1"/>
                <p:nvPr/>
              </p:nvSpPr>
              <p:spPr>
                <a:xfrm>
                  <a:off x="2221602" y="6329482"/>
                  <a:ext cx="284052" cy="307777"/>
                </a:xfrm>
                <a:prstGeom prst="rect">
                  <a:avLst/>
                </a:prstGeom>
                <a:solidFill>
                  <a:schemeClr val="bg1"/>
                </a:solidFill>
              </p:spPr>
              <p:txBody>
                <a:bodyPr wrap="none" rtlCol="0">
                  <a:spAutoFit/>
                </a:bodyPr>
                <a:lstStyle/>
                <a:p>
                  <a:r>
                    <a:rPr kumimoji="1" lang="en-US" altLang="ja-JP" sz="1400" dirty="0"/>
                    <a:t>0</a:t>
                  </a:r>
                  <a:endParaRPr kumimoji="1" lang="ja-JP" altLang="en-US" sz="1400"/>
                </a:p>
              </p:txBody>
            </p:sp>
            <p:sp>
              <p:nvSpPr>
                <p:cNvPr id="7" name="テキスト ボックス 6">
                  <a:extLst>
                    <a:ext uri="{FF2B5EF4-FFF2-40B4-BE49-F238E27FC236}">
                      <a16:creationId xmlns:a16="http://schemas.microsoft.com/office/drawing/2014/main" id="{0F3FCB86-84E0-1D4D-88C4-D70D06A26ED4}"/>
                    </a:ext>
                  </a:extLst>
                </p:cNvPr>
                <p:cNvSpPr txBox="1"/>
                <p:nvPr/>
              </p:nvSpPr>
              <p:spPr>
                <a:xfrm>
                  <a:off x="2072522" y="5864145"/>
                  <a:ext cx="433132" cy="307777"/>
                </a:xfrm>
                <a:prstGeom prst="rect">
                  <a:avLst/>
                </a:prstGeom>
                <a:solidFill>
                  <a:schemeClr val="bg1"/>
                </a:solidFill>
              </p:spPr>
              <p:txBody>
                <a:bodyPr wrap="none" rtlCol="0">
                  <a:spAutoFit/>
                </a:bodyPr>
                <a:lstStyle/>
                <a:p>
                  <a:r>
                    <a:rPr kumimoji="1" lang="en-US" altLang="ja-JP" sz="1400" dirty="0"/>
                    <a:t>0.2</a:t>
                  </a:r>
                  <a:endParaRPr kumimoji="1" lang="ja-JP" altLang="en-US" sz="1400"/>
                </a:p>
              </p:txBody>
            </p:sp>
            <p:sp>
              <p:nvSpPr>
                <p:cNvPr id="8" name="テキスト ボックス 7">
                  <a:extLst>
                    <a:ext uri="{FF2B5EF4-FFF2-40B4-BE49-F238E27FC236}">
                      <a16:creationId xmlns:a16="http://schemas.microsoft.com/office/drawing/2014/main" id="{B89FD5D6-730C-984A-9EE0-9E1F4E522DD6}"/>
                    </a:ext>
                  </a:extLst>
                </p:cNvPr>
                <p:cNvSpPr txBox="1"/>
                <p:nvPr/>
              </p:nvSpPr>
              <p:spPr>
                <a:xfrm>
                  <a:off x="2072522" y="5398808"/>
                  <a:ext cx="433132" cy="307777"/>
                </a:xfrm>
                <a:prstGeom prst="rect">
                  <a:avLst/>
                </a:prstGeom>
                <a:solidFill>
                  <a:schemeClr val="bg1"/>
                </a:solidFill>
              </p:spPr>
              <p:txBody>
                <a:bodyPr wrap="none" rtlCol="0">
                  <a:spAutoFit/>
                </a:bodyPr>
                <a:lstStyle/>
                <a:p>
                  <a:r>
                    <a:rPr kumimoji="1" lang="en-US" altLang="ja-JP" sz="1400" dirty="0"/>
                    <a:t>0.4</a:t>
                  </a:r>
                  <a:endParaRPr kumimoji="1" lang="ja-JP" altLang="en-US" sz="1400"/>
                </a:p>
              </p:txBody>
            </p:sp>
            <p:sp>
              <p:nvSpPr>
                <p:cNvPr id="9" name="テキスト ボックス 8">
                  <a:extLst>
                    <a:ext uri="{FF2B5EF4-FFF2-40B4-BE49-F238E27FC236}">
                      <a16:creationId xmlns:a16="http://schemas.microsoft.com/office/drawing/2014/main" id="{1B7F508B-54B9-6E46-8028-C9562210C8A2}"/>
                    </a:ext>
                  </a:extLst>
                </p:cNvPr>
                <p:cNvSpPr txBox="1"/>
                <p:nvPr/>
              </p:nvSpPr>
              <p:spPr>
                <a:xfrm>
                  <a:off x="2072522" y="4985723"/>
                  <a:ext cx="433132" cy="307777"/>
                </a:xfrm>
                <a:prstGeom prst="rect">
                  <a:avLst/>
                </a:prstGeom>
                <a:solidFill>
                  <a:schemeClr val="bg1"/>
                </a:solidFill>
              </p:spPr>
              <p:txBody>
                <a:bodyPr wrap="none" rtlCol="0">
                  <a:spAutoFit/>
                </a:bodyPr>
                <a:lstStyle/>
                <a:p>
                  <a:r>
                    <a:rPr kumimoji="1" lang="en-US" altLang="ja-JP" sz="1400" dirty="0"/>
                    <a:t>0.6</a:t>
                  </a:r>
                  <a:endParaRPr kumimoji="1" lang="ja-JP" altLang="en-US" sz="1400"/>
                </a:p>
              </p:txBody>
            </p:sp>
            <p:sp>
              <p:nvSpPr>
                <p:cNvPr id="10" name="テキスト ボックス 9">
                  <a:extLst>
                    <a:ext uri="{FF2B5EF4-FFF2-40B4-BE49-F238E27FC236}">
                      <a16:creationId xmlns:a16="http://schemas.microsoft.com/office/drawing/2014/main" id="{6BA187B6-A120-EE44-B1EC-EA205854C7D7}"/>
                    </a:ext>
                  </a:extLst>
                </p:cNvPr>
                <p:cNvSpPr txBox="1"/>
                <p:nvPr/>
              </p:nvSpPr>
              <p:spPr>
                <a:xfrm>
                  <a:off x="2072522" y="4517528"/>
                  <a:ext cx="433132" cy="307777"/>
                </a:xfrm>
                <a:prstGeom prst="rect">
                  <a:avLst/>
                </a:prstGeom>
                <a:solidFill>
                  <a:schemeClr val="bg1"/>
                </a:solidFill>
              </p:spPr>
              <p:txBody>
                <a:bodyPr wrap="none" rtlCol="0">
                  <a:spAutoFit/>
                </a:bodyPr>
                <a:lstStyle/>
                <a:p>
                  <a:r>
                    <a:rPr kumimoji="1" lang="en-US" altLang="ja-JP" sz="1400" dirty="0"/>
                    <a:t>0.8</a:t>
                  </a:r>
                  <a:endParaRPr kumimoji="1" lang="ja-JP" altLang="en-US" sz="1400"/>
                </a:p>
              </p:txBody>
            </p:sp>
            <p:sp>
              <p:nvSpPr>
                <p:cNvPr id="11" name="テキスト ボックス 10">
                  <a:extLst>
                    <a:ext uri="{FF2B5EF4-FFF2-40B4-BE49-F238E27FC236}">
                      <a16:creationId xmlns:a16="http://schemas.microsoft.com/office/drawing/2014/main" id="{036D59CC-BE72-9C4A-B41E-002F01CCD2D9}"/>
                    </a:ext>
                  </a:extLst>
                </p:cNvPr>
                <p:cNvSpPr txBox="1"/>
                <p:nvPr/>
              </p:nvSpPr>
              <p:spPr>
                <a:xfrm>
                  <a:off x="2221602" y="4096694"/>
                  <a:ext cx="284052" cy="307777"/>
                </a:xfrm>
                <a:prstGeom prst="rect">
                  <a:avLst/>
                </a:prstGeom>
                <a:solidFill>
                  <a:schemeClr val="bg1"/>
                </a:solidFill>
              </p:spPr>
              <p:txBody>
                <a:bodyPr wrap="none" rtlCol="0">
                  <a:spAutoFit/>
                </a:bodyPr>
                <a:lstStyle/>
                <a:p>
                  <a:r>
                    <a:rPr kumimoji="1" lang="en-US" altLang="ja-JP" sz="1400" dirty="0"/>
                    <a:t>1</a:t>
                  </a:r>
                  <a:endParaRPr kumimoji="1" lang="ja-JP" altLang="en-US" sz="1400"/>
                </a:p>
              </p:txBody>
            </p:sp>
            <p:sp>
              <p:nvSpPr>
                <p:cNvPr id="12" name="テキスト ボックス 11">
                  <a:extLst>
                    <a:ext uri="{FF2B5EF4-FFF2-40B4-BE49-F238E27FC236}">
                      <a16:creationId xmlns:a16="http://schemas.microsoft.com/office/drawing/2014/main" id="{379A07A8-A66A-5944-87F8-F0FD78611728}"/>
                    </a:ext>
                  </a:extLst>
                </p:cNvPr>
                <p:cNvSpPr txBox="1"/>
                <p:nvPr/>
              </p:nvSpPr>
              <p:spPr>
                <a:xfrm>
                  <a:off x="2072522" y="3625969"/>
                  <a:ext cx="433132" cy="307777"/>
                </a:xfrm>
                <a:prstGeom prst="rect">
                  <a:avLst/>
                </a:prstGeom>
                <a:solidFill>
                  <a:schemeClr val="bg1"/>
                </a:solidFill>
              </p:spPr>
              <p:txBody>
                <a:bodyPr wrap="none" rtlCol="0">
                  <a:spAutoFit/>
                </a:bodyPr>
                <a:lstStyle/>
                <a:p>
                  <a:r>
                    <a:rPr kumimoji="1" lang="en-US" altLang="ja-JP" sz="1400" dirty="0"/>
                    <a:t>1.2</a:t>
                  </a:r>
                  <a:endParaRPr kumimoji="1" lang="ja-JP" altLang="en-US" sz="1400"/>
                </a:p>
              </p:txBody>
            </p:sp>
            <p:sp>
              <p:nvSpPr>
                <p:cNvPr id="13" name="テキスト ボックス 12">
                  <a:extLst>
                    <a:ext uri="{FF2B5EF4-FFF2-40B4-BE49-F238E27FC236}">
                      <a16:creationId xmlns:a16="http://schemas.microsoft.com/office/drawing/2014/main" id="{51CC9385-0F61-5A46-AECD-BA93E422E7D9}"/>
                    </a:ext>
                  </a:extLst>
                </p:cNvPr>
                <p:cNvSpPr txBox="1"/>
                <p:nvPr/>
              </p:nvSpPr>
              <p:spPr>
                <a:xfrm>
                  <a:off x="2072522" y="3191611"/>
                  <a:ext cx="433132" cy="307777"/>
                </a:xfrm>
                <a:prstGeom prst="rect">
                  <a:avLst/>
                </a:prstGeom>
                <a:solidFill>
                  <a:schemeClr val="bg1"/>
                </a:solidFill>
              </p:spPr>
              <p:txBody>
                <a:bodyPr wrap="none" rtlCol="0">
                  <a:spAutoFit/>
                </a:bodyPr>
                <a:lstStyle/>
                <a:p>
                  <a:r>
                    <a:rPr kumimoji="1" lang="en-US" altLang="ja-JP" sz="1400" dirty="0"/>
                    <a:t>1.4</a:t>
                  </a:r>
                  <a:endParaRPr kumimoji="1" lang="ja-JP" altLang="en-US" sz="1400"/>
                </a:p>
              </p:txBody>
            </p:sp>
            <p:sp>
              <p:nvSpPr>
                <p:cNvPr id="14" name="テキスト ボックス 13">
                  <a:extLst>
                    <a:ext uri="{FF2B5EF4-FFF2-40B4-BE49-F238E27FC236}">
                      <a16:creationId xmlns:a16="http://schemas.microsoft.com/office/drawing/2014/main" id="{06C2FE54-844B-C842-A7E0-A97BD2E4941F}"/>
                    </a:ext>
                  </a:extLst>
                </p:cNvPr>
                <p:cNvSpPr txBox="1"/>
                <p:nvPr/>
              </p:nvSpPr>
              <p:spPr>
                <a:xfrm>
                  <a:off x="2072522" y="2797544"/>
                  <a:ext cx="433132" cy="307777"/>
                </a:xfrm>
                <a:prstGeom prst="rect">
                  <a:avLst/>
                </a:prstGeom>
                <a:solidFill>
                  <a:schemeClr val="bg1"/>
                </a:solidFill>
              </p:spPr>
              <p:txBody>
                <a:bodyPr wrap="none" rtlCol="0">
                  <a:spAutoFit/>
                </a:bodyPr>
                <a:lstStyle/>
                <a:p>
                  <a:r>
                    <a:rPr kumimoji="1" lang="en-US" altLang="ja-JP" sz="1400" dirty="0"/>
                    <a:t>1.6</a:t>
                  </a:r>
                  <a:endParaRPr kumimoji="1" lang="ja-JP" altLang="en-US" sz="1400"/>
                </a:p>
              </p:txBody>
            </p:sp>
          </p:grpSp>
        </p:grpSp>
        <p:sp>
          <p:nvSpPr>
            <p:cNvPr id="16" name="テキスト ボックス 15">
              <a:extLst>
                <a:ext uri="{FF2B5EF4-FFF2-40B4-BE49-F238E27FC236}">
                  <a16:creationId xmlns:a16="http://schemas.microsoft.com/office/drawing/2014/main" id="{88D22EAB-FB77-9448-9ACD-33B5DB6825D0}"/>
                </a:ext>
              </a:extLst>
            </p:cNvPr>
            <p:cNvSpPr txBox="1"/>
            <p:nvPr/>
          </p:nvSpPr>
          <p:spPr>
            <a:xfrm>
              <a:off x="6306748" y="3059486"/>
              <a:ext cx="543739" cy="369332"/>
            </a:xfrm>
            <a:prstGeom prst="rect">
              <a:avLst/>
            </a:prstGeom>
            <a:solidFill>
              <a:schemeClr val="bg1"/>
            </a:solidFill>
          </p:spPr>
          <p:txBody>
            <a:bodyPr wrap="none" rtlCol="0">
              <a:spAutoFit/>
            </a:bodyPr>
            <a:lstStyle/>
            <a:p>
              <a:r>
                <a:rPr kumimoji="1" lang="en-US" altLang="ja-JP" dirty="0"/>
                <a:t>WT</a:t>
              </a:r>
              <a:endParaRPr kumimoji="1" lang="ja-JP" altLang="en-US"/>
            </a:p>
          </p:txBody>
        </p:sp>
        <p:sp>
          <p:nvSpPr>
            <p:cNvPr id="17" name="テキスト ボックス 16">
              <a:extLst>
                <a:ext uri="{FF2B5EF4-FFF2-40B4-BE49-F238E27FC236}">
                  <a16:creationId xmlns:a16="http://schemas.microsoft.com/office/drawing/2014/main" id="{7F18FD78-73FE-DA45-80C3-3CA73A55E7E1}"/>
                </a:ext>
              </a:extLst>
            </p:cNvPr>
            <p:cNvSpPr txBox="1"/>
            <p:nvPr/>
          </p:nvSpPr>
          <p:spPr>
            <a:xfrm>
              <a:off x="6306748" y="3479612"/>
              <a:ext cx="825867" cy="369332"/>
            </a:xfrm>
            <a:prstGeom prst="rect">
              <a:avLst/>
            </a:prstGeom>
            <a:solidFill>
              <a:schemeClr val="bg1"/>
            </a:solidFill>
          </p:spPr>
          <p:txBody>
            <a:bodyPr wrap="none" rtlCol="0">
              <a:spAutoFit/>
            </a:bodyPr>
            <a:lstStyle/>
            <a:p>
              <a:r>
                <a:rPr kumimoji="1" lang="en-US" altLang="ja-JP" i="1" dirty="0"/>
                <a:t>pin8-1</a:t>
              </a:r>
              <a:endParaRPr kumimoji="1" lang="ja-JP" altLang="en-US" i="1"/>
            </a:p>
          </p:txBody>
        </p:sp>
      </p:grpSp>
      <p:sp>
        <p:nvSpPr>
          <p:cNvPr id="19" name="正方形/長方形 18">
            <a:extLst>
              <a:ext uri="{FF2B5EF4-FFF2-40B4-BE49-F238E27FC236}">
                <a16:creationId xmlns:a16="http://schemas.microsoft.com/office/drawing/2014/main" id="{A03F15FE-C398-604F-865F-A7153C309ED1}"/>
              </a:ext>
            </a:extLst>
          </p:cNvPr>
          <p:cNvSpPr/>
          <p:nvPr/>
        </p:nvSpPr>
        <p:spPr>
          <a:xfrm>
            <a:off x="7339584" y="3191611"/>
            <a:ext cx="512064" cy="331891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0" name="スライド番号プレースホルダー 19">
            <a:extLst>
              <a:ext uri="{FF2B5EF4-FFF2-40B4-BE49-F238E27FC236}">
                <a16:creationId xmlns:a16="http://schemas.microsoft.com/office/drawing/2014/main" id="{AF28C498-596D-0449-A99A-B15998607AF3}"/>
              </a:ext>
            </a:extLst>
          </p:cNvPr>
          <p:cNvSpPr>
            <a:spLocks noGrp="1"/>
          </p:cNvSpPr>
          <p:nvPr>
            <p:ph type="sldNum" sz="quarter" idx="12"/>
          </p:nvPr>
        </p:nvSpPr>
        <p:spPr/>
        <p:txBody>
          <a:bodyPr/>
          <a:lstStyle/>
          <a:p>
            <a:fld id="{FD242490-7246-9146-BA62-C7176B85F9CF}" type="slidenum">
              <a:rPr kumimoji="1" lang="ja-JP" altLang="en-US" smtClean="0"/>
              <a:t>10</a:t>
            </a:fld>
            <a:endParaRPr kumimoji="1" lang="ja-JP" altLang="en-US"/>
          </a:p>
        </p:txBody>
      </p:sp>
    </p:spTree>
    <p:extLst>
      <p:ext uri="{BB962C8B-B14F-4D97-AF65-F5344CB8AC3E}">
        <p14:creationId xmlns:p14="http://schemas.microsoft.com/office/powerpoint/2010/main" val="377494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457FE-AFF7-D64E-8281-05B22561053D}"/>
              </a:ext>
            </a:extLst>
          </p:cNvPr>
          <p:cNvSpPr>
            <a:spLocks noGrp="1"/>
          </p:cNvSpPr>
          <p:nvPr>
            <p:ph type="title"/>
          </p:nvPr>
        </p:nvSpPr>
        <p:spPr/>
        <p:txBody>
          <a:bodyPr/>
          <a:lstStyle/>
          <a:p>
            <a:pPr algn="ctr"/>
            <a:r>
              <a:rPr lang="ja-JP" altLang="en-US"/>
              <a:t>これまでの結果</a:t>
            </a:r>
            <a:endParaRPr kumimoji="1" lang="ja-JP" altLang="en-US"/>
          </a:p>
        </p:txBody>
      </p:sp>
      <p:graphicFrame>
        <p:nvGraphicFramePr>
          <p:cNvPr id="3" name="表 2">
            <a:extLst>
              <a:ext uri="{FF2B5EF4-FFF2-40B4-BE49-F238E27FC236}">
                <a16:creationId xmlns:a16="http://schemas.microsoft.com/office/drawing/2014/main" id="{51235966-5FAA-6A4B-ABFE-78221CED2E26}"/>
              </a:ext>
            </a:extLst>
          </p:cNvPr>
          <p:cNvGraphicFramePr>
            <a:graphicFrameLocks noGrp="1"/>
          </p:cNvGraphicFramePr>
          <p:nvPr>
            <p:extLst>
              <p:ext uri="{D42A27DB-BD31-4B8C-83A1-F6EECF244321}">
                <p14:modId xmlns:p14="http://schemas.microsoft.com/office/powerpoint/2010/main" val="3820868364"/>
              </p:ext>
            </p:extLst>
          </p:nvPr>
        </p:nvGraphicFramePr>
        <p:xfrm>
          <a:off x="322326" y="2236724"/>
          <a:ext cx="8499348" cy="2994152"/>
        </p:xfrm>
        <a:graphic>
          <a:graphicData uri="http://schemas.openxmlformats.org/drawingml/2006/table">
            <a:tbl>
              <a:tblPr firstRow="1" bandRow="1">
                <a:tableStyleId>{5C22544A-7EE6-4342-B048-85BDC9FD1C3A}</a:tableStyleId>
              </a:tblPr>
              <a:tblGrid>
                <a:gridCol w="2833116">
                  <a:extLst>
                    <a:ext uri="{9D8B030D-6E8A-4147-A177-3AD203B41FA5}">
                      <a16:colId xmlns:a16="http://schemas.microsoft.com/office/drawing/2014/main" val="4067826256"/>
                    </a:ext>
                  </a:extLst>
                </a:gridCol>
                <a:gridCol w="2833116">
                  <a:extLst>
                    <a:ext uri="{9D8B030D-6E8A-4147-A177-3AD203B41FA5}">
                      <a16:colId xmlns:a16="http://schemas.microsoft.com/office/drawing/2014/main" val="3533626871"/>
                    </a:ext>
                  </a:extLst>
                </a:gridCol>
                <a:gridCol w="2833116">
                  <a:extLst>
                    <a:ext uri="{9D8B030D-6E8A-4147-A177-3AD203B41FA5}">
                      <a16:colId xmlns:a16="http://schemas.microsoft.com/office/drawing/2014/main" val="1044153826"/>
                    </a:ext>
                  </a:extLst>
                </a:gridCol>
              </a:tblGrid>
              <a:tr h="1696686">
                <a:tc>
                  <a:txBody>
                    <a:bodyPr/>
                    <a:lstStyle/>
                    <a:p>
                      <a:pPr algn="ctr"/>
                      <a:r>
                        <a:rPr kumimoji="1" lang="en-US" altLang="ja-JP" sz="2400" dirty="0"/>
                        <a:t>PIN8</a:t>
                      </a:r>
                      <a:r>
                        <a:rPr kumimoji="1" lang="ja-JP" altLang="en-US" sz="2400"/>
                        <a:t>は側根形成のどのステージで</a:t>
                      </a:r>
                      <a:endParaRPr kumimoji="1" lang="en-US" altLang="ja-JP" sz="2400" dirty="0"/>
                    </a:p>
                    <a:p>
                      <a:pPr algn="ctr"/>
                      <a:r>
                        <a:rPr kumimoji="1" lang="ja-JP" altLang="en-US" sz="2400"/>
                        <a:t>機能するのか</a:t>
                      </a:r>
                    </a:p>
                  </a:txBody>
                  <a:tcPr anchor="ctr"/>
                </a:tc>
                <a:tc>
                  <a:txBody>
                    <a:bodyPr/>
                    <a:lstStyle/>
                    <a:p>
                      <a:pPr algn="ctr"/>
                      <a:r>
                        <a:rPr kumimoji="1" lang="en-US" altLang="ja-JP" sz="2400" dirty="0"/>
                        <a:t>PIN8</a:t>
                      </a:r>
                      <a:r>
                        <a:rPr kumimoji="1" lang="ja-JP" altLang="en-US" sz="2400"/>
                        <a:t>はどの細胞で機能するのか</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PIN8</a:t>
                      </a:r>
                      <a:r>
                        <a:rPr kumimoji="1" lang="ja-JP" altLang="en-US" sz="2400"/>
                        <a:t>はどのような</a:t>
                      </a: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t>機能を果たすのか</a:t>
                      </a:r>
                    </a:p>
                    <a:p>
                      <a:endParaRPr kumimoji="1" lang="ja-JP" altLang="en-US" sz="2400"/>
                    </a:p>
                  </a:txBody>
                  <a:tcPr anchor="ctr"/>
                </a:tc>
                <a:extLst>
                  <a:ext uri="{0D108BD9-81ED-4DB2-BD59-A6C34878D82A}">
                    <a16:rowId xmlns:a16="http://schemas.microsoft.com/office/drawing/2014/main" val="1752386007"/>
                  </a:ext>
                </a:extLst>
              </a:tr>
              <a:tr h="1297466">
                <a:tc>
                  <a:txBody>
                    <a:bodyPr/>
                    <a:lstStyle/>
                    <a:p>
                      <a:pPr algn="ctr"/>
                      <a:r>
                        <a:rPr kumimoji="1" lang="ja-JP" altLang="en-US" sz="2400"/>
                        <a:t>側根の出現</a:t>
                      </a:r>
                      <a:endParaRPr kumimoji="1" lang="en-US" altLang="ja-JP" sz="2400" dirty="0"/>
                    </a:p>
                    <a:p>
                      <a:pPr algn="ctr"/>
                      <a:r>
                        <a:rPr kumimoji="1" lang="en-US" altLang="ja-JP" sz="2400" dirty="0"/>
                        <a:t>(LR</a:t>
                      </a:r>
                      <a:r>
                        <a:rPr kumimoji="1" lang="ja-JP" altLang="en-US" sz="2400"/>
                        <a:t>　</a:t>
                      </a:r>
                      <a:r>
                        <a:rPr kumimoji="1" lang="en-US" altLang="ja-JP" sz="2400" dirty="0"/>
                        <a:t>emergence)</a:t>
                      </a:r>
                      <a:endParaRPr kumimoji="1" lang="ja-JP" altLang="en-US" sz="2400"/>
                    </a:p>
                  </a:txBody>
                  <a:tcPr marL="90000" anchor="ctr"/>
                </a:tc>
                <a:tc>
                  <a:txBody>
                    <a:bodyPr/>
                    <a:lstStyle/>
                    <a:p>
                      <a:pPr algn="ctr"/>
                      <a:r>
                        <a:rPr kumimoji="1" lang="ja-JP" altLang="en-US" sz="2400"/>
                        <a:t>？</a:t>
                      </a:r>
                    </a:p>
                  </a:txBody>
                  <a:tcPr anchor="ctr"/>
                </a:tc>
                <a:tc>
                  <a:txBody>
                    <a:bodyPr/>
                    <a:lstStyle/>
                    <a:p>
                      <a:pPr algn="ctr"/>
                      <a:r>
                        <a:rPr kumimoji="1" lang="ja-JP" altLang="en-US" sz="2400"/>
                        <a:t>？</a:t>
                      </a:r>
                    </a:p>
                  </a:txBody>
                  <a:tcPr anchor="ctr"/>
                </a:tc>
                <a:extLst>
                  <a:ext uri="{0D108BD9-81ED-4DB2-BD59-A6C34878D82A}">
                    <a16:rowId xmlns:a16="http://schemas.microsoft.com/office/drawing/2014/main" val="2036890699"/>
                  </a:ext>
                </a:extLst>
              </a:tr>
            </a:tbl>
          </a:graphicData>
        </a:graphic>
      </p:graphicFrame>
      <p:sp>
        <p:nvSpPr>
          <p:cNvPr id="4" name="スライド番号プレースホルダー 3">
            <a:extLst>
              <a:ext uri="{FF2B5EF4-FFF2-40B4-BE49-F238E27FC236}">
                <a16:creationId xmlns:a16="http://schemas.microsoft.com/office/drawing/2014/main" id="{01CEAACB-4037-5A4C-93A4-33FE0ED46B4D}"/>
              </a:ext>
            </a:extLst>
          </p:cNvPr>
          <p:cNvSpPr>
            <a:spLocks noGrp="1"/>
          </p:cNvSpPr>
          <p:nvPr>
            <p:ph type="sldNum" sz="quarter" idx="12"/>
          </p:nvPr>
        </p:nvSpPr>
        <p:spPr/>
        <p:txBody>
          <a:bodyPr/>
          <a:lstStyle/>
          <a:p>
            <a:fld id="{FD242490-7246-9146-BA62-C7176B85F9CF}" type="slidenum">
              <a:rPr kumimoji="1" lang="ja-JP" altLang="en-US" smtClean="0"/>
              <a:t>11</a:t>
            </a:fld>
            <a:endParaRPr kumimoji="1" lang="ja-JP" altLang="en-US"/>
          </a:p>
        </p:txBody>
      </p:sp>
    </p:spTree>
    <p:extLst>
      <p:ext uri="{BB962C8B-B14F-4D97-AF65-F5344CB8AC3E}">
        <p14:creationId xmlns:p14="http://schemas.microsoft.com/office/powerpoint/2010/main" val="271549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D8725-A31A-0A49-9379-7F00EF095076}"/>
              </a:ext>
            </a:extLst>
          </p:cNvPr>
          <p:cNvSpPr>
            <a:spLocks noGrp="1"/>
          </p:cNvSpPr>
          <p:nvPr>
            <p:ph type="title"/>
          </p:nvPr>
        </p:nvSpPr>
        <p:spPr/>
        <p:txBody>
          <a:bodyPr/>
          <a:lstStyle/>
          <a:p>
            <a:pPr algn="ctr"/>
            <a:r>
              <a:rPr kumimoji="1" lang="ja-JP" altLang="en-US"/>
              <a:t>主根と側根形成時における</a:t>
            </a:r>
            <a:r>
              <a:rPr lang="en-US" altLang="ja-JP" dirty="0"/>
              <a:t>PIN8</a:t>
            </a:r>
            <a:r>
              <a:rPr lang="ja-JP" altLang="en-US"/>
              <a:t>の発現</a:t>
            </a:r>
            <a:endParaRPr kumimoji="1" lang="ja-JP" altLang="en-US"/>
          </a:p>
        </p:txBody>
      </p:sp>
      <p:pic>
        <p:nvPicPr>
          <p:cNvPr id="4" name="図 3">
            <a:extLst>
              <a:ext uri="{FF2B5EF4-FFF2-40B4-BE49-F238E27FC236}">
                <a16:creationId xmlns:a16="http://schemas.microsoft.com/office/drawing/2014/main" id="{99FE8710-B605-CA43-933B-B4CCAF809541}"/>
              </a:ext>
            </a:extLst>
          </p:cNvPr>
          <p:cNvPicPr>
            <a:picLocks noChangeAspect="1"/>
          </p:cNvPicPr>
          <p:nvPr/>
        </p:nvPicPr>
        <p:blipFill>
          <a:blip r:embed="rId2"/>
          <a:stretch>
            <a:fillRect/>
          </a:stretch>
        </p:blipFill>
        <p:spPr>
          <a:xfrm>
            <a:off x="215323" y="1418936"/>
            <a:ext cx="2755900" cy="3632200"/>
          </a:xfrm>
          <a:prstGeom prst="rect">
            <a:avLst/>
          </a:prstGeom>
        </p:spPr>
      </p:pic>
      <p:pic>
        <p:nvPicPr>
          <p:cNvPr id="5" name="図 4">
            <a:extLst>
              <a:ext uri="{FF2B5EF4-FFF2-40B4-BE49-F238E27FC236}">
                <a16:creationId xmlns:a16="http://schemas.microsoft.com/office/drawing/2014/main" id="{679A51D4-8AA2-2647-BCEB-1103420DDCA8}"/>
              </a:ext>
            </a:extLst>
          </p:cNvPr>
          <p:cNvPicPr>
            <a:picLocks noChangeAspect="1"/>
          </p:cNvPicPr>
          <p:nvPr/>
        </p:nvPicPr>
        <p:blipFill>
          <a:blip r:embed="rId3"/>
          <a:stretch>
            <a:fillRect/>
          </a:stretch>
        </p:blipFill>
        <p:spPr>
          <a:xfrm>
            <a:off x="3028950" y="1439717"/>
            <a:ext cx="2781300" cy="3492500"/>
          </a:xfrm>
          <a:prstGeom prst="rect">
            <a:avLst/>
          </a:prstGeom>
        </p:spPr>
      </p:pic>
      <p:pic>
        <p:nvPicPr>
          <p:cNvPr id="6" name="図 5">
            <a:extLst>
              <a:ext uri="{FF2B5EF4-FFF2-40B4-BE49-F238E27FC236}">
                <a16:creationId xmlns:a16="http://schemas.microsoft.com/office/drawing/2014/main" id="{F6642D97-173F-E647-9E73-9B733D86044A}"/>
              </a:ext>
            </a:extLst>
          </p:cNvPr>
          <p:cNvPicPr>
            <a:picLocks noChangeAspect="1"/>
          </p:cNvPicPr>
          <p:nvPr/>
        </p:nvPicPr>
        <p:blipFill>
          <a:blip r:embed="rId4"/>
          <a:stretch>
            <a:fillRect/>
          </a:stretch>
        </p:blipFill>
        <p:spPr>
          <a:xfrm>
            <a:off x="5867977" y="1376217"/>
            <a:ext cx="2705100" cy="3619500"/>
          </a:xfrm>
          <a:prstGeom prst="rect">
            <a:avLst/>
          </a:prstGeom>
        </p:spPr>
      </p:pic>
      <p:sp>
        <p:nvSpPr>
          <p:cNvPr id="3" name="テキスト ボックス 2">
            <a:extLst>
              <a:ext uri="{FF2B5EF4-FFF2-40B4-BE49-F238E27FC236}">
                <a16:creationId xmlns:a16="http://schemas.microsoft.com/office/drawing/2014/main" id="{CCBFA7FA-9F58-4E42-8F53-12CF70277B8D}"/>
              </a:ext>
            </a:extLst>
          </p:cNvPr>
          <p:cNvSpPr txBox="1"/>
          <p:nvPr/>
        </p:nvSpPr>
        <p:spPr>
          <a:xfrm>
            <a:off x="85488" y="5129022"/>
            <a:ext cx="2730235" cy="369332"/>
          </a:xfrm>
          <a:prstGeom prst="rect">
            <a:avLst/>
          </a:prstGeom>
          <a:noFill/>
        </p:spPr>
        <p:txBody>
          <a:bodyPr wrap="none" rtlCol="0">
            <a:spAutoFit/>
          </a:bodyPr>
          <a:lstStyle/>
          <a:p>
            <a:r>
              <a:rPr kumimoji="1" lang="en-US" altLang="ja-JP" dirty="0"/>
              <a:t>A: </a:t>
            </a:r>
            <a:r>
              <a:rPr kumimoji="1" lang="ja-JP" altLang="en-US"/>
              <a:t>主根では維管束で発現</a:t>
            </a:r>
            <a:endParaRPr kumimoji="1" lang="en-US" altLang="ja-JP" dirty="0"/>
          </a:p>
        </p:txBody>
      </p:sp>
      <p:sp>
        <p:nvSpPr>
          <p:cNvPr id="7" name="テキスト ボックス 6">
            <a:extLst>
              <a:ext uri="{FF2B5EF4-FFF2-40B4-BE49-F238E27FC236}">
                <a16:creationId xmlns:a16="http://schemas.microsoft.com/office/drawing/2014/main" id="{3B6A9586-EE95-BA41-9375-BEA29EA55001}"/>
              </a:ext>
            </a:extLst>
          </p:cNvPr>
          <p:cNvSpPr txBox="1"/>
          <p:nvPr/>
        </p:nvSpPr>
        <p:spPr>
          <a:xfrm>
            <a:off x="3343549" y="5123333"/>
            <a:ext cx="5716630" cy="1200329"/>
          </a:xfrm>
          <a:prstGeom prst="rect">
            <a:avLst/>
          </a:prstGeom>
          <a:noFill/>
        </p:spPr>
        <p:txBody>
          <a:bodyPr wrap="none" rtlCol="0">
            <a:spAutoFit/>
          </a:bodyPr>
          <a:lstStyle/>
          <a:p>
            <a:r>
              <a:rPr kumimoji="1" lang="en-US" altLang="ja-JP" dirty="0"/>
              <a:t>B-D</a:t>
            </a:r>
            <a:r>
              <a:rPr kumimoji="1" lang="ja-JP" altLang="en-US"/>
              <a:t>：</a:t>
            </a:r>
            <a:r>
              <a:rPr kumimoji="1" lang="en-US" altLang="ja-JP" dirty="0"/>
              <a:t> </a:t>
            </a:r>
            <a:r>
              <a:rPr kumimoji="1" lang="ja-JP" altLang="en-US"/>
              <a:t>側根形成時の</a:t>
            </a:r>
            <a:r>
              <a:rPr kumimoji="1" lang="en-US" altLang="ja-JP" dirty="0"/>
              <a:t>PIN8</a:t>
            </a:r>
            <a:r>
              <a:rPr kumimoji="1" lang="ja-JP" altLang="en-US"/>
              <a:t>の発現。</a:t>
            </a:r>
            <a:endParaRPr kumimoji="1" lang="en-US" altLang="ja-JP" dirty="0"/>
          </a:p>
          <a:p>
            <a:r>
              <a:rPr kumimoji="1" lang="en-US" altLang="ja-JP" dirty="0"/>
              <a:t>B: </a:t>
            </a:r>
            <a:r>
              <a:rPr kumimoji="1" lang="ja-JP" altLang="en-US"/>
              <a:t>側根形成の早いステージ。</a:t>
            </a:r>
            <a:r>
              <a:rPr kumimoji="1" lang="en-US" altLang="ja-JP" dirty="0"/>
              <a:t>GUS</a:t>
            </a:r>
            <a:r>
              <a:rPr kumimoji="1" lang="ja-JP" altLang="en-US"/>
              <a:t>の発現が見られない。</a:t>
            </a:r>
            <a:endParaRPr kumimoji="1" lang="en-US" altLang="ja-JP" dirty="0"/>
          </a:p>
          <a:p>
            <a:r>
              <a:rPr kumimoji="1" lang="en-US" altLang="ja-JP" dirty="0"/>
              <a:t>C: </a:t>
            </a:r>
            <a:r>
              <a:rPr kumimoji="1" lang="ja-JP" altLang="en-US"/>
              <a:t>側根形成のステージ</a:t>
            </a:r>
            <a:r>
              <a:rPr kumimoji="1" lang="en-US" altLang="ja-JP" dirty="0"/>
              <a:t>Ⅷ</a:t>
            </a:r>
            <a:r>
              <a:rPr kumimoji="1" lang="ja-JP" altLang="en-US"/>
              <a:t>。</a:t>
            </a:r>
            <a:endParaRPr kumimoji="1" lang="en-US" altLang="ja-JP" dirty="0"/>
          </a:p>
          <a:p>
            <a:r>
              <a:rPr kumimoji="1" lang="en-US" altLang="ja-JP" dirty="0"/>
              <a:t>D: </a:t>
            </a:r>
            <a:r>
              <a:rPr kumimoji="1" lang="ja-JP" altLang="en-US"/>
              <a:t>側根出現時。</a:t>
            </a:r>
          </a:p>
        </p:txBody>
      </p:sp>
      <p:sp>
        <p:nvSpPr>
          <p:cNvPr id="8" name="スライド番号プレースホルダー 7">
            <a:extLst>
              <a:ext uri="{FF2B5EF4-FFF2-40B4-BE49-F238E27FC236}">
                <a16:creationId xmlns:a16="http://schemas.microsoft.com/office/drawing/2014/main" id="{C26DAA48-D92F-E245-BDF8-9A3D486626BD}"/>
              </a:ext>
            </a:extLst>
          </p:cNvPr>
          <p:cNvSpPr>
            <a:spLocks noGrp="1"/>
          </p:cNvSpPr>
          <p:nvPr>
            <p:ph type="sldNum" sz="quarter" idx="12"/>
          </p:nvPr>
        </p:nvSpPr>
        <p:spPr/>
        <p:txBody>
          <a:bodyPr/>
          <a:lstStyle/>
          <a:p>
            <a:fld id="{FD242490-7246-9146-BA62-C7176B85F9CF}" type="slidenum">
              <a:rPr kumimoji="1" lang="ja-JP" altLang="en-US" smtClean="0"/>
              <a:t>12</a:t>
            </a:fld>
            <a:endParaRPr kumimoji="1" lang="ja-JP" altLang="en-US"/>
          </a:p>
        </p:txBody>
      </p:sp>
    </p:spTree>
    <p:extLst>
      <p:ext uri="{BB962C8B-B14F-4D97-AF65-F5344CB8AC3E}">
        <p14:creationId xmlns:p14="http://schemas.microsoft.com/office/powerpoint/2010/main" val="296567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9E2AAE-3C24-A04F-A65B-39523D34385B}"/>
              </a:ext>
            </a:extLst>
          </p:cNvPr>
          <p:cNvSpPr>
            <a:spLocks noGrp="1"/>
          </p:cNvSpPr>
          <p:nvPr>
            <p:ph type="title"/>
          </p:nvPr>
        </p:nvSpPr>
        <p:spPr/>
        <p:txBody>
          <a:bodyPr/>
          <a:lstStyle/>
          <a:p>
            <a:pPr algn="ctr"/>
            <a:r>
              <a:rPr kumimoji="1" lang="en-US" altLang="ja-JP" i="1" dirty="0"/>
              <a:t>ProPIN8:PIN8:GFP</a:t>
            </a:r>
            <a:r>
              <a:rPr kumimoji="1" lang="ja-JP" altLang="en-US"/>
              <a:t>は篩管細胞内で発現する</a:t>
            </a:r>
            <a:endParaRPr kumimoji="1" lang="ja-JP" altLang="en-US" i="1"/>
          </a:p>
        </p:txBody>
      </p:sp>
      <p:pic>
        <p:nvPicPr>
          <p:cNvPr id="3" name="図 2">
            <a:extLst>
              <a:ext uri="{FF2B5EF4-FFF2-40B4-BE49-F238E27FC236}">
                <a16:creationId xmlns:a16="http://schemas.microsoft.com/office/drawing/2014/main" id="{835DEF4E-79A6-CA48-AB4C-83FFC145BCAF}"/>
              </a:ext>
            </a:extLst>
          </p:cNvPr>
          <p:cNvPicPr>
            <a:picLocks noChangeAspect="1"/>
          </p:cNvPicPr>
          <p:nvPr/>
        </p:nvPicPr>
        <p:blipFill>
          <a:blip r:embed="rId3"/>
          <a:stretch>
            <a:fillRect/>
          </a:stretch>
        </p:blipFill>
        <p:spPr>
          <a:xfrm>
            <a:off x="265579" y="1158143"/>
            <a:ext cx="2514600" cy="2273300"/>
          </a:xfrm>
          <a:prstGeom prst="rect">
            <a:avLst/>
          </a:prstGeom>
        </p:spPr>
      </p:pic>
      <p:pic>
        <p:nvPicPr>
          <p:cNvPr id="4" name="図 3">
            <a:extLst>
              <a:ext uri="{FF2B5EF4-FFF2-40B4-BE49-F238E27FC236}">
                <a16:creationId xmlns:a16="http://schemas.microsoft.com/office/drawing/2014/main" id="{AFBB6ADA-CCFE-BA48-9DFA-C9EF92D2382E}"/>
              </a:ext>
            </a:extLst>
          </p:cNvPr>
          <p:cNvPicPr>
            <a:picLocks noChangeAspect="1"/>
          </p:cNvPicPr>
          <p:nvPr/>
        </p:nvPicPr>
        <p:blipFill>
          <a:blip r:embed="rId4"/>
          <a:stretch>
            <a:fillRect/>
          </a:stretch>
        </p:blipFill>
        <p:spPr>
          <a:xfrm>
            <a:off x="284629" y="4257223"/>
            <a:ext cx="2476500" cy="2247900"/>
          </a:xfrm>
          <a:prstGeom prst="rect">
            <a:avLst/>
          </a:prstGeom>
        </p:spPr>
      </p:pic>
      <p:pic>
        <p:nvPicPr>
          <p:cNvPr id="5" name="図 4">
            <a:extLst>
              <a:ext uri="{FF2B5EF4-FFF2-40B4-BE49-F238E27FC236}">
                <a16:creationId xmlns:a16="http://schemas.microsoft.com/office/drawing/2014/main" id="{EDB6A8E4-8086-874C-A958-5FE213CDD90D}"/>
              </a:ext>
            </a:extLst>
          </p:cNvPr>
          <p:cNvPicPr>
            <a:picLocks noChangeAspect="1"/>
          </p:cNvPicPr>
          <p:nvPr/>
        </p:nvPicPr>
        <p:blipFill>
          <a:blip r:embed="rId5"/>
          <a:stretch>
            <a:fillRect/>
          </a:stretch>
        </p:blipFill>
        <p:spPr>
          <a:xfrm>
            <a:off x="3052109" y="1158143"/>
            <a:ext cx="2501900" cy="2514600"/>
          </a:xfrm>
          <a:prstGeom prst="rect">
            <a:avLst/>
          </a:prstGeom>
        </p:spPr>
      </p:pic>
      <p:pic>
        <p:nvPicPr>
          <p:cNvPr id="6" name="図 5">
            <a:extLst>
              <a:ext uri="{FF2B5EF4-FFF2-40B4-BE49-F238E27FC236}">
                <a16:creationId xmlns:a16="http://schemas.microsoft.com/office/drawing/2014/main" id="{BFAEDC1C-3F5D-4A47-8413-3AEE134340D3}"/>
              </a:ext>
            </a:extLst>
          </p:cNvPr>
          <p:cNvPicPr>
            <a:picLocks noChangeAspect="1"/>
          </p:cNvPicPr>
          <p:nvPr/>
        </p:nvPicPr>
        <p:blipFill>
          <a:blip r:embed="rId6"/>
          <a:stretch>
            <a:fillRect/>
          </a:stretch>
        </p:blipFill>
        <p:spPr>
          <a:xfrm>
            <a:off x="3052109" y="4257223"/>
            <a:ext cx="2501900" cy="2273300"/>
          </a:xfrm>
          <a:prstGeom prst="rect">
            <a:avLst/>
          </a:prstGeom>
        </p:spPr>
      </p:pic>
      <p:pic>
        <p:nvPicPr>
          <p:cNvPr id="7" name="図 6">
            <a:extLst>
              <a:ext uri="{FF2B5EF4-FFF2-40B4-BE49-F238E27FC236}">
                <a16:creationId xmlns:a16="http://schemas.microsoft.com/office/drawing/2014/main" id="{BBC68B7A-D6CE-3048-A6BF-E69B249696C6}"/>
              </a:ext>
            </a:extLst>
          </p:cNvPr>
          <p:cNvPicPr>
            <a:picLocks noChangeAspect="1"/>
          </p:cNvPicPr>
          <p:nvPr/>
        </p:nvPicPr>
        <p:blipFill>
          <a:blip r:embed="rId7"/>
          <a:stretch>
            <a:fillRect/>
          </a:stretch>
        </p:blipFill>
        <p:spPr>
          <a:xfrm>
            <a:off x="5804595" y="1158143"/>
            <a:ext cx="2501900" cy="2501900"/>
          </a:xfrm>
          <a:prstGeom prst="rect">
            <a:avLst/>
          </a:prstGeom>
        </p:spPr>
      </p:pic>
      <p:sp>
        <p:nvSpPr>
          <p:cNvPr id="8" name="テキスト ボックス 7">
            <a:extLst>
              <a:ext uri="{FF2B5EF4-FFF2-40B4-BE49-F238E27FC236}">
                <a16:creationId xmlns:a16="http://schemas.microsoft.com/office/drawing/2014/main" id="{71F4C6A9-A29F-894C-A793-E0BED6943105}"/>
              </a:ext>
            </a:extLst>
          </p:cNvPr>
          <p:cNvSpPr txBox="1"/>
          <p:nvPr/>
        </p:nvSpPr>
        <p:spPr>
          <a:xfrm>
            <a:off x="210643" y="3382668"/>
            <a:ext cx="2518638" cy="923330"/>
          </a:xfrm>
          <a:prstGeom prst="rect">
            <a:avLst/>
          </a:prstGeom>
          <a:noFill/>
        </p:spPr>
        <p:txBody>
          <a:bodyPr wrap="none" rtlCol="0">
            <a:spAutoFit/>
          </a:bodyPr>
          <a:lstStyle/>
          <a:p>
            <a:r>
              <a:rPr kumimoji="1" lang="ja-JP" altLang="en-US"/>
              <a:t>＊は原生木部の位置を</a:t>
            </a:r>
            <a:endParaRPr kumimoji="1" lang="en-US" altLang="ja-JP" dirty="0"/>
          </a:p>
          <a:p>
            <a:r>
              <a:rPr kumimoji="1" lang="en-US" altLang="ja-JP" dirty="0"/>
              <a:t>P</a:t>
            </a:r>
            <a:r>
              <a:rPr kumimoji="1" lang="ja-JP" altLang="en-US"/>
              <a:t>は内鞘細胞を</a:t>
            </a:r>
            <a:endParaRPr kumimoji="1" lang="en-US" altLang="ja-JP" dirty="0"/>
          </a:p>
          <a:p>
            <a:r>
              <a:rPr kumimoji="1" lang="ja-JP" altLang="en-US"/>
              <a:t>△は</a:t>
            </a:r>
            <a:r>
              <a:rPr kumimoji="1" lang="en-US" altLang="ja-JP" i="1" dirty="0"/>
              <a:t>PIN8:GFP</a:t>
            </a:r>
            <a:r>
              <a:rPr kumimoji="1" lang="ja-JP" altLang="en-US"/>
              <a:t>を示す</a:t>
            </a:r>
          </a:p>
        </p:txBody>
      </p:sp>
      <p:sp>
        <p:nvSpPr>
          <p:cNvPr id="9" name="テキスト ボックス 8">
            <a:extLst>
              <a:ext uri="{FF2B5EF4-FFF2-40B4-BE49-F238E27FC236}">
                <a16:creationId xmlns:a16="http://schemas.microsoft.com/office/drawing/2014/main" id="{9CFF0C9F-3812-6143-8451-2BB2F5F216D8}"/>
              </a:ext>
            </a:extLst>
          </p:cNvPr>
          <p:cNvSpPr txBox="1"/>
          <p:nvPr/>
        </p:nvSpPr>
        <p:spPr>
          <a:xfrm>
            <a:off x="3697765" y="3677112"/>
            <a:ext cx="1210588" cy="400110"/>
          </a:xfrm>
          <a:prstGeom prst="rect">
            <a:avLst/>
          </a:prstGeom>
          <a:noFill/>
        </p:spPr>
        <p:txBody>
          <a:bodyPr wrap="none" rtlCol="0">
            <a:spAutoFit/>
          </a:bodyPr>
          <a:lstStyle/>
          <a:p>
            <a:r>
              <a:rPr kumimoji="1" lang="ja-JP" altLang="en-US" sz="2000"/>
              <a:t>伸長領域</a:t>
            </a:r>
          </a:p>
        </p:txBody>
      </p:sp>
      <p:sp>
        <p:nvSpPr>
          <p:cNvPr id="10" name="テキスト ボックス 9">
            <a:extLst>
              <a:ext uri="{FF2B5EF4-FFF2-40B4-BE49-F238E27FC236}">
                <a16:creationId xmlns:a16="http://schemas.microsoft.com/office/drawing/2014/main" id="{A0042679-86A7-6B45-AFBB-6F909BB708DB}"/>
              </a:ext>
            </a:extLst>
          </p:cNvPr>
          <p:cNvSpPr txBox="1"/>
          <p:nvPr/>
        </p:nvSpPr>
        <p:spPr>
          <a:xfrm>
            <a:off x="263700" y="6505123"/>
            <a:ext cx="2550698" cy="400110"/>
          </a:xfrm>
          <a:prstGeom prst="rect">
            <a:avLst/>
          </a:prstGeom>
          <a:noFill/>
        </p:spPr>
        <p:txBody>
          <a:bodyPr wrap="none" rtlCol="0">
            <a:spAutoFit/>
          </a:bodyPr>
          <a:lstStyle/>
          <a:p>
            <a:r>
              <a:rPr kumimoji="1" lang="ja-JP" altLang="en-US" sz="2000"/>
              <a:t>メリステム（分裂領域）</a:t>
            </a:r>
          </a:p>
        </p:txBody>
      </p:sp>
      <p:sp>
        <p:nvSpPr>
          <p:cNvPr id="11" name="テキスト ボックス 10">
            <a:extLst>
              <a:ext uri="{FF2B5EF4-FFF2-40B4-BE49-F238E27FC236}">
                <a16:creationId xmlns:a16="http://schemas.microsoft.com/office/drawing/2014/main" id="{C61A52B4-C2B7-3C4E-92D0-0AE01974EEA4}"/>
              </a:ext>
            </a:extLst>
          </p:cNvPr>
          <p:cNvSpPr txBox="1"/>
          <p:nvPr/>
        </p:nvSpPr>
        <p:spPr>
          <a:xfrm>
            <a:off x="3697765" y="6530523"/>
            <a:ext cx="1210588" cy="400110"/>
          </a:xfrm>
          <a:prstGeom prst="rect">
            <a:avLst/>
          </a:prstGeom>
          <a:noFill/>
        </p:spPr>
        <p:txBody>
          <a:bodyPr wrap="none" rtlCol="0">
            <a:spAutoFit/>
          </a:bodyPr>
          <a:lstStyle/>
          <a:p>
            <a:r>
              <a:rPr kumimoji="1" lang="ja-JP" altLang="en-US" sz="2000"/>
              <a:t>側根原基</a:t>
            </a:r>
          </a:p>
        </p:txBody>
      </p:sp>
      <p:sp>
        <p:nvSpPr>
          <p:cNvPr id="12" name="テキスト ボックス 11">
            <a:extLst>
              <a:ext uri="{FF2B5EF4-FFF2-40B4-BE49-F238E27FC236}">
                <a16:creationId xmlns:a16="http://schemas.microsoft.com/office/drawing/2014/main" id="{0FBA860F-3376-F44B-9796-D635BE097873}"/>
              </a:ext>
            </a:extLst>
          </p:cNvPr>
          <p:cNvSpPr txBox="1"/>
          <p:nvPr/>
        </p:nvSpPr>
        <p:spPr>
          <a:xfrm>
            <a:off x="6322011" y="3677112"/>
            <a:ext cx="1467068" cy="400110"/>
          </a:xfrm>
          <a:prstGeom prst="rect">
            <a:avLst/>
          </a:prstGeom>
          <a:noFill/>
        </p:spPr>
        <p:txBody>
          <a:bodyPr wrap="none" rtlCol="0">
            <a:spAutoFit/>
          </a:bodyPr>
          <a:lstStyle/>
          <a:p>
            <a:r>
              <a:rPr kumimoji="1" lang="ja-JP" altLang="en-US" sz="2000"/>
              <a:t>側根出現後</a:t>
            </a:r>
            <a:endParaRPr kumimoji="1" lang="en-US" altLang="ja-JP" sz="2000" dirty="0"/>
          </a:p>
        </p:txBody>
      </p:sp>
      <p:sp>
        <p:nvSpPr>
          <p:cNvPr id="13" name="スライド番号プレースホルダー 12">
            <a:extLst>
              <a:ext uri="{FF2B5EF4-FFF2-40B4-BE49-F238E27FC236}">
                <a16:creationId xmlns:a16="http://schemas.microsoft.com/office/drawing/2014/main" id="{D42909B4-893A-7846-BDCC-70E2496DBF11}"/>
              </a:ext>
            </a:extLst>
          </p:cNvPr>
          <p:cNvSpPr>
            <a:spLocks noGrp="1"/>
          </p:cNvSpPr>
          <p:nvPr>
            <p:ph type="sldNum" sz="quarter" idx="12"/>
          </p:nvPr>
        </p:nvSpPr>
        <p:spPr/>
        <p:txBody>
          <a:bodyPr/>
          <a:lstStyle/>
          <a:p>
            <a:fld id="{FD242490-7246-9146-BA62-C7176B85F9CF}" type="slidenum">
              <a:rPr kumimoji="1" lang="ja-JP" altLang="en-US" smtClean="0"/>
              <a:t>13</a:t>
            </a:fld>
            <a:endParaRPr kumimoji="1" lang="ja-JP" altLang="en-US"/>
          </a:p>
        </p:txBody>
      </p:sp>
    </p:spTree>
    <p:extLst>
      <p:ext uri="{BB962C8B-B14F-4D97-AF65-F5344CB8AC3E}">
        <p14:creationId xmlns:p14="http://schemas.microsoft.com/office/powerpoint/2010/main" val="3729628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457FE-AFF7-D64E-8281-05B22561053D}"/>
              </a:ext>
            </a:extLst>
          </p:cNvPr>
          <p:cNvSpPr>
            <a:spLocks noGrp="1"/>
          </p:cNvSpPr>
          <p:nvPr>
            <p:ph type="title"/>
          </p:nvPr>
        </p:nvSpPr>
        <p:spPr/>
        <p:txBody>
          <a:bodyPr/>
          <a:lstStyle/>
          <a:p>
            <a:pPr algn="ctr"/>
            <a:r>
              <a:rPr lang="ja-JP" altLang="en-US"/>
              <a:t>これまでの結果</a:t>
            </a:r>
            <a:endParaRPr kumimoji="1" lang="ja-JP" altLang="en-US"/>
          </a:p>
        </p:txBody>
      </p:sp>
      <p:graphicFrame>
        <p:nvGraphicFramePr>
          <p:cNvPr id="3" name="表 2">
            <a:extLst>
              <a:ext uri="{FF2B5EF4-FFF2-40B4-BE49-F238E27FC236}">
                <a16:creationId xmlns:a16="http://schemas.microsoft.com/office/drawing/2014/main" id="{51235966-5FAA-6A4B-ABFE-78221CED2E26}"/>
              </a:ext>
            </a:extLst>
          </p:cNvPr>
          <p:cNvGraphicFramePr>
            <a:graphicFrameLocks noGrp="1"/>
          </p:cNvGraphicFramePr>
          <p:nvPr>
            <p:extLst>
              <p:ext uri="{D42A27DB-BD31-4B8C-83A1-F6EECF244321}">
                <p14:modId xmlns:p14="http://schemas.microsoft.com/office/powerpoint/2010/main" val="3624375642"/>
              </p:ext>
            </p:extLst>
          </p:nvPr>
        </p:nvGraphicFramePr>
        <p:xfrm>
          <a:off x="356925" y="2173224"/>
          <a:ext cx="8430147" cy="2994152"/>
        </p:xfrm>
        <a:graphic>
          <a:graphicData uri="http://schemas.openxmlformats.org/drawingml/2006/table">
            <a:tbl>
              <a:tblPr firstRow="1" bandRow="1">
                <a:tableStyleId>{5C22544A-7EE6-4342-B048-85BDC9FD1C3A}</a:tableStyleId>
              </a:tblPr>
              <a:tblGrid>
                <a:gridCol w="2810049">
                  <a:extLst>
                    <a:ext uri="{9D8B030D-6E8A-4147-A177-3AD203B41FA5}">
                      <a16:colId xmlns:a16="http://schemas.microsoft.com/office/drawing/2014/main" val="4067826256"/>
                    </a:ext>
                  </a:extLst>
                </a:gridCol>
                <a:gridCol w="2810049">
                  <a:extLst>
                    <a:ext uri="{9D8B030D-6E8A-4147-A177-3AD203B41FA5}">
                      <a16:colId xmlns:a16="http://schemas.microsoft.com/office/drawing/2014/main" val="3533626871"/>
                    </a:ext>
                  </a:extLst>
                </a:gridCol>
                <a:gridCol w="2810049">
                  <a:extLst>
                    <a:ext uri="{9D8B030D-6E8A-4147-A177-3AD203B41FA5}">
                      <a16:colId xmlns:a16="http://schemas.microsoft.com/office/drawing/2014/main" val="1044153826"/>
                    </a:ext>
                  </a:extLst>
                </a:gridCol>
              </a:tblGrid>
              <a:tr h="1696686">
                <a:tc>
                  <a:txBody>
                    <a:bodyPr/>
                    <a:lstStyle/>
                    <a:p>
                      <a:pPr algn="ctr"/>
                      <a:r>
                        <a:rPr kumimoji="1" lang="en-US" altLang="ja-JP" sz="2400" dirty="0"/>
                        <a:t>PIN8</a:t>
                      </a:r>
                      <a:r>
                        <a:rPr kumimoji="1" lang="ja-JP" altLang="en-US" sz="2400"/>
                        <a:t>は側根形成のどのステージで</a:t>
                      </a:r>
                      <a:endParaRPr kumimoji="1" lang="en-US" altLang="ja-JP" sz="2400" dirty="0"/>
                    </a:p>
                    <a:p>
                      <a:pPr algn="ctr"/>
                      <a:r>
                        <a:rPr kumimoji="1" lang="ja-JP" altLang="en-US" sz="2400"/>
                        <a:t>機能するのか</a:t>
                      </a:r>
                    </a:p>
                  </a:txBody>
                  <a:tcPr anchor="ctr"/>
                </a:tc>
                <a:tc>
                  <a:txBody>
                    <a:bodyPr/>
                    <a:lstStyle/>
                    <a:p>
                      <a:pPr algn="ctr"/>
                      <a:r>
                        <a:rPr kumimoji="1" lang="en-US" altLang="ja-JP" sz="2400" dirty="0"/>
                        <a:t>PIN8</a:t>
                      </a:r>
                      <a:r>
                        <a:rPr kumimoji="1" lang="ja-JP" altLang="en-US" sz="2400"/>
                        <a:t>はどの細胞で機能するのか</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PIN8</a:t>
                      </a:r>
                      <a:r>
                        <a:rPr kumimoji="1" lang="ja-JP" altLang="en-US" sz="2400"/>
                        <a:t>はどのような</a:t>
                      </a: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t>機能を果たすのか</a:t>
                      </a:r>
                    </a:p>
                    <a:p>
                      <a:endParaRPr kumimoji="1" lang="ja-JP" altLang="en-US" sz="2400"/>
                    </a:p>
                  </a:txBody>
                  <a:tcPr anchor="ctr"/>
                </a:tc>
                <a:extLst>
                  <a:ext uri="{0D108BD9-81ED-4DB2-BD59-A6C34878D82A}">
                    <a16:rowId xmlns:a16="http://schemas.microsoft.com/office/drawing/2014/main" val="1752386007"/>
                  </a:ext>
                </a:extLst>
              </a:tr>
              <a:tr h="1297466">
                <a:tc>
                  <a:txBody>
                    <a:bodyPr/>
                    <a:lstStyle/>
                    <a:p>
                      <a:pPr algn="ctr"/>
                      <a:r>
                        <a:rPr kumimoji="1" lang="ja-JP" altLang="en-US" sz="2400"/>
                        <a:t>側根の出現</a:t>
                      </a:r>
                      <a:endParaRPr kumimoji="1" lang="en-US" altLang="ja-JP" sz="2400" dirty="0"/>
                    </a:p>
                    <a:p>
                      <a:pPr algn="ctr"/>
                      <a:r>
                        <a:rPr kumimoji="1" lang="en-US" altLang="ja-JP" sz="2400" dirty="0"/>
                        <a:t>(LR</a:t>
                      </a:r>
                      <a:r>
                        <a:rPr kumimoji="1" lang="ja-JP" altLang="en-US" sz="2400"/>
                        <a:t>　</a:t>
                      </a:r>
                      <a:r>
                        <a:rPr kumimoji="1" lang="en-US" altLang="ja-JP" sz="2400" dirty="0"/>
                        <a:t>emergence)</a:t>
                      </a:r>
                      <a:endParaRPr kumimoji="1" lang="ja-JP" altLang="en-US" sz="2400"/>
                    </a:p>
                  </a:txBody>
                  <a:tcPr marL="90000" anchor="ctr"/>
                </a:tc>
                <a:tc>
                  <a:txBody>
                    <a:bodyPr/>
                    <a:lstStyle/>
                    <a:p>
                      <a:pPr algn="ctr"/>
                      <a:r>
                        <a:rPr kumimoji="1" lang="ja-JP" altLang="en-US" sz="2400"/>
                        <a:t>篩管細胞内</a:t>
                      </a:r>
                    </a:p>
                  </a:txBody>
                  <a:tcPr anchor="ctr"/>
                </a:tc>
                <a:tc>
                  <a:txBody>
                    <a:bodyPr/>
                    <a:lstStyle/>
                    <a:p>
                      <a:pPr algn="ctr"/>
                      <a:r>
                        <a:rPr kumimoji="1" lang="ja-JP" altLang="en-US" sz="2400"/>
                        <a:t>？</a:t>
                      </a:r>
                    </a:p>
                  </a:txBody>
                  <a:tcPr anchor="ctr"/>
                </a:tc>
                <a:extLst>
                  <a:ext uri="{0D108BD9-81ED-4DB2-BD59-A6C34878D82A}">
                    <a16:rowId xmlns:a16="http://schemas.microsoft.com/office/drawing/2014/main" val="2036890699"/>
                  </a:ext>
                </a:extLst>
              </a:tr>
            </a:tbl>
          </a:graphicData>
        </a:graphic>
      </p:graphicFrame>
      <p:sp>
        <p:nvSpPr>
          <p:cNvPr id="5" name="テキスト ボックス 4">
            <a:extLst>
              <a:ext uri="{FF2B5EF4-FFF2-40B4-BE49-F238E27FC236}">
                <a16:creationId xmlns:a16="http://schemas.microsoft.com/office/drawing/2014/main" id="{E7157755-34E4-E343-BA80-63D2AAC953F6}"/>
              </a:ext>
            </a:extLst>
          </p:cNvPr>
          <p:cNvSpPr txBox="1"/>
          <p:nvPr/>
        </p:nvSpPr>
        <p:spPr>
          <a:xfrm>
            <a:off x="868902" y="5516498"/>
            <a:ext cx="7406195" cy="830997"/>
          </a:xfrm>
          <a:prstGeom prst="rect">
            <a:avLst/>
          </a:prstGeom>
          <a:noFill/>
        </p:spPr>
        <p:txBody>
          <a:bodyPr wrap="none" rtlCol="0">
            <a:spAutoFit/>
          </a:bodyPr>
          <a:lstStyle/>
          <a:p>
            <a:r>
              <a:rPr kumimoji="1" lang="en-US" altLang="ja-JP" sz="2400" dirty="0"/>
              <a:t>PIN8</a:t>
            </a:r>
            <a:r>
              <a:rPr kumimoji="1" lang="ja-JP" altLang="en-US" sz="2400"/>
              <a:t>は側根形成を促進しているが、</a:t>
            </a:r>
            <a:endParaRPr kumimoji="1" lang="en-US" altLang="ja-JP" sz="2400" dirty="0"/>
          </a:p>
          <a:p>
            <a:r>
              <a:rPr kumimoji="1" lang="en-US" altLang="ja-JP" sz="2400" dirty="0"/>
              <a:t>PIN8</a:t>
            </a:r>
            <a:r>
              <a:rPr kumimoji="1" lang="ja-JP" altLang="en-US" sz="2400"/>
              <a:t>の発現量に依存して側根形成は促進されるのか？</a:t>
            </a:r>
          </a:p>
        </p:txBody>
      </p:sp>
      <p:sp>
        <p:nvSpPr>
          <p:cNvPr id="4" name="スライド番号プレースホルダー 3">
            <a:extLst>
              <a:ext uri="{FF2B5EF4-FFF2-40B4-BE49-F238E27FC236}">
                <a16:creationId xmlns:a16="http://schemas.microsoft.com/office/drawing/2014/main" id="{A39548B7-7468-B14C-BC2A-A0FCF4C31976}"/>
              </a:ext>
            </a:extLst>
          </p:cNvPr>
          <p:cNvSpPr>
            <a:spLocks noGrp="1"/>
          </p:cNvSpPr>
          <p:nvPr>
            <p:ph type="sldNum" sz="quarter" idx="12"/>
          </p:nvPr>
        </p:nvSpPr>
        <p:spPr/>
        <p:txBody>
          <a:bodyPr/>
          <a:lstStyle/>
          <a:p>
            <a:fld id="{FD242490-7246-9146-BA62-C7176B85F9CF}" type="slidenum">
              <a:rPr kumimoji="1" lang="ja-JP" altLang="en-US" smtClean="0"/>
              <a:t>14</a:t>
            </a:fld>
            <a:endParaRPr kumimoji="1" lang="ja-JP" altLang="en-US"/>
          </a:p>
        </p:txBody>
      </p:sp>
    </p:spTree>
    <p:extLst>
      <p:ext uri="{BB962C8B-B14F-4D97-AF65-F5344CB8AC3E}">
        <p14:creationId xmlns:p14="http://schemas.microsoft.com/office/powerpoint/2010/main" val="188606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7DB147-D4D5-A44D-B6D2-593E25643DEF}"/>
              </a:ext>
            </a:extLst>
          </p:cNvPr>
          <p:cNvSpPr>
            <a:spLocks noGrp="1"/>
          </p:cNvSpPr>
          <p:nvPr>
            <p:ph type="title"/>
          </p:nvPr>
        </p:nvSpPr>
        <p:spPr/>
        <p:txBody>
          <a:bodyPr/>
          <a:lstStyle/>
          <a:p>
            <a:pPr algn="ctr"/>
            <a:r>
              <a:rPr kumimoji="1" lang="en-US" altLang="ja-JP" dirty="0"/>
              <a:t>PIN8</a:t>
            </a:r>
            <a:r>
              <a:rPr kumimoji="1" lang="ja-JP" altLang="en-US"/>
              <a:t>の発現量に依存して</a:t>
            </a:r>
            <a:r>
              <a:rPr lang="ja-JP" altLang="en-US"/>
              <a:t>側根形成が促進される</a:t>
            </a:r>
            <a:endParaRPr kumimoji="1" lang="ja-JP" altLang="en-US"/>
          </a:p>
        </p:txBody>
      </p:sp>
      <p:grpSp>
        <p:nvGrpSpPr>
          <p:cNvPr id="22" name="グループ化 21">
            <a:extLst>
              <a:ext uri="{FF2B5EF4-FFF2-40B4-BE49-F238E27FC236}">
                <a16:creationId xmlns:a16="http://schemas.microsoft.com/office/drawing/2014/main" id="{A9C3D030-4446-4F44-B1A5-0CAA4E773144}"/>
              </a:ext>
            </a:extLst>
          </p:cNvPr>
          <p:cNvGrpSpPr/>
          <p:nvPr/>
        </p:nvGrpSpPr>
        <p:grpSpPr>
          <a:xfrm>
            <a:off x="3376022" y="2292350"/>
            <a:ext cx="2235200" cy="2764714"/>
            <a:chOff x="3454400" y="2292350"/>
            <a:chExt cx="2235200" cy="2764714"/>
          </a:xfrm>
        </p:grpSpPr>
        <p:sp>
          <p:nvSpPr>
            <p:cNvPr id="10" name="テキスト ボックス 9">
              <a:extLst>
                <a:ext uri="{FF2B5EF4-FFF2-40B4-BE49-F238E27FC236}">
                  <a16:creationId xmlns:a16="http://schemas.microsoft.com/office/drawing/2014/main" id="{3776EB66-A942-314A-B616-50A774905DE3}"/>
                </a:ext>
              </a:extLst>
            </p:cNvPr>
            <p:cNvSpPr txBox="1"/>
            <p:nvPr/>
          </p:nvSpPr>
          <p:spPr>
            <a:xfrm>
              <a:off x="3561922" y="4687732"/>
              <a:ext cx="441146" cy="369332"/>
            </a:xfrm>
            <a:prstGeom prst="rect">
              <a:avLst/>
            </a:prstGeom>
            <a:noFill/>
          </p:spPr>
          <p:txBody>
            <a:bodyPr wrap="none" rtlCol="0">
              <a:spAutoFit/>
            </a:bodyPr>
            <a:lstStyle/>
            <a:p>
              <a:r>
                <a:rPr kumimoji="1" lang="en-US" altLang="ja-JP" dirty="0"/>
                <a:t>L1</a:t>
              </a:r>
              <a:endParaRPr kumimoji="1" lang="ja-JP" altLang="en-US"/>
            </a:p>
          </p:txBody>
        </p:sp>
        <p:sp>
          <p:nvSpPr>
            <p:cNvPr id="11" name="テキスト ボックス 10">
              <a:extLst>
                <a:ext uri="{FF2B5EF4-FFF2-40B4-BE49-F238E27FC236}">
                  <a16:creationId xmlns:a16="http://schemas.microsoft.com/office/drawing/2014/main" id="{71E98BEF-8B63-0B48-B0A7-19F677C99DCF}"/>
                </a:ext>
              </a:extLst>
            </p:cNvPr>
            <p:cNvSpPr txBox="1"/>
            <p:nvPr/>
          </p:nvSpPr>
          <p:spPr>
            <a:xfrm>
              <a:off x="4349843" y="4687732"/>
              <a:ext cx="441146" cy="369332"/>
            </a:xfrm>
            <a:prstGeom prst="rect">
              <a:avLst/>
            </a:prstGeom>
            <a:noFill/>
          </p:spPr>
          <p:txBody>
            <a:bodyPr wrap="square" rtlCol="0">
              <a:spAutoFit/>
            </a:bodyPr>
            <a:lstStyle/>
            <a:p>
              <a:r>
                <a:rPr kumimoji="1" lang="en-US" altLang="ja-JP" dirty="0"/>
                <a:t>L3</a:t>
              </a:r>
              <a:endParaRPr kumimoji="1" lang="ja-JP" altLang="en-US"/>
            </a:p>
          </p:txBody>
        </p:sp>
        <p:sp>
          <p:nvSpPr>
            <p:cNvPr id="12" name="テキスト ボックス 11">
              <a:extLst>
                <a:ext uri="{FF2B5EF4-FFF2-40B4-BE49-F238E27FC236}">
                  <a16:creationId xmlns:a16="http://schemas.microsoft.com/office/drawing/2014/main" id="{B561C9DF-355E-AE40-B228-9524F641891F}"/>
                </a:ext>
              </a:extLst>
            </p:cNvPr>
            <p:cNvSpPr txBox="1"/>
            <p:nvPr/>
          </p:nvSpPr>
          <p:spPr>
            <a:xfrm>
              <a:off x="5137764" y="4687732"/>
              <a:ext cx="441146" cy="369332"/>
            </a:xfrm>
            <a:prstGeom prst="rect">
              <a:avLst/>
            </a:prstGeom>
            <a:noFill/>
          </p:spPr>
          <p:txBody>
            <a:bodyPr wrap="none" rtlCol="0">
              <a:spAutoFit/>
            </a:bodyPr>
            <a:lstStyle/>
            <a:p>
              <a:r>
                <a:rPr kumimoji="1" lang="en-US" altLang="ja-JP" dirty="0"/>
                <a:t>L4</a:t>
              </a:r>
              <a:endParaRPr kumimoji="1" lang="ja-JP" altLang="en-US"/>
            </a:p>
          </p:txBody>
        </p:sp>
        <p:pic>
          <p:nvPicPr>
            <p:cNvPr id="16" name="図 15">
              <a:extLst>
                <a:ext uri="{FF2B5EF4-FFF2-40B4-BE49-F238E27FC236}">
                  <a16:creationId xmlns:a16="http://schemas.microsoft.com/office/drawing/2014/main" id="{0769A1AD-79B0-A64B-88F1-D41BDEB555B7}"/>
                </a:ext>
              </a:extLst>
            </p:cNvPr>
            <p:cNvPicPr>
              <a:picLocks noChangeAspect="1"/>
            </p:cNvPicPr>
            <p:nvPr/>
          </p:nvPicPr>
          <p:blipFill>
            <a:blip r:embed="rId3"/>
            <a:stretch>
              <a:fillRect/>
            </a:stretch>
          </p:blipFill>
          <p:spPr>
            <a:xfrm>
              <a:off x="3454400" y="2292350"/>
              <a:ext cx="2235200" cy="2273300"/>
            </a:xfrm>
            <a:prstGeom prst="rect">
              <a:avLst/>
            </a:prstGeom>
          </p:spPr>
        </p:pic>
      </p:grpSp>
      <p:grpSp>
        <p:nvGrpSpPr>
          <p:cNvPr id="8" name="グループ化 7">
            <a:extLst>
              <a:ext uri="{FF2B5EF4-FFF2-40B4-BE49-F238E27FC236}">
                <a16:creationId xmlns:a16="http://schemas.microsoft.com/office/drawing/2014/main" id="{F8042F0A-E83A-8348-8D8B-A10529C2AFBB}"/>
              </a:ext>
            </a:extLst>
          </p:cNvPr>
          <p:cNvGrpSpPr/>
          <p:nvPr/>
        </p:nvGrpSpPr>
        <p:grpSpPr>
          <a:xfrm>
            <a:off x="231824" y="1384652"/>
            <a:ext cx="3078459" cy="4282018"/>
            <a:chOff x="231824" y="1384652"/>
            <a:chExt cx="3078459" cy="4282018"/>
          </a:xfrm>
        </p:grpSpPr>
        <p:pic>
          <p:nvPicPr>
            <p:cNvPr id="4" name="図 3">
              <a:extLst>
                <a:ext uri="{FF2B5EF4-FFF2-40B4-BE49-F238E27FC236}">
                  <a16:creationId xmlns:a16="http://schemas.microsoft.com/office/drawing/2014/main" id="{1C208EEE-9499-F244-A9B3-4ECDDAF93900}"/>
                </a:ext>
              </a:extLst>
            </p:cNvPr>
            <p:cNvPicPr>
              <a:picLocks noChangeAspect="1"/>
            </p:cNvPicPr>
            <p:nvPr/>
          </p:nvPicPr>
          <p:blipFill>
            <a:blip r:embed="rId4"/>
            <a:stretch>
              <a:fillRect/>
            </a:stretch>
          </p:blipFill>
          <p:spPr>
            <a:xfrm>
              <a:off x="694083" y="1555750"/>
              <a:ext cx="2616200" cy="3746500"/>
            </a:xfrm>
            <a:prstGeom prst="rect">
              <a:avLst/>
            </a:prstGeom>
          </p:spPr>
        </p:pic>
        <p:sp>
          <p:nvSpPr>
            <p:cNvPr id="5" name="テキスト ボックス 4">
              <a:extLst>
                <a:ext uri="{FF2B5EF4-FFF2-40B4-BE49-F238E27FC236}">
                  <a16:creationId xmlns:a16="http://schemas.microsoft.com/office/drawing/2014/main" id="{E1533CC8-136A-5F41-9403-3296C64AC558}"/>
                </a:ext>
              </a:extLst>
            </p:cNvPr>
            <p:cNvSpPr txBox="1"/>
            <p:nvPr/>
          </p:nvSpPr>
          <p:spPr>
            <a:xfrm>
              <a:off x="928374" y="5297338"/>
              <a:ext cx="441146" cy="369332"/>
            </a:xfrm>
            <a:prstGeom prst="rect">
              <a:avLst/>
            </a:prstGeom>
            <a:noFill/>
          </p:spPr>
          <p:txBody>
            <a:bodyPr wrap="none" rtlCol="0">
              <a:spAutoFit/>
            </a:bodyPr>
            <a:lstStyle/>
            <a:p>
              <a:r>
                <a:rPr kumimoji="1" lang="en-US" altLang="ja-JP" dirty="0"/>
                <a:t>L1</a:t>
              </a:r>
              <a:endParaRPr kumimoji="1" lang="ja-JP" altLang="en-US"/>
            </a:p>
          </p:txBody>
        </p:sp>
        <p:sp>
          <p:nvSpPr>
            <p:cNvPr id="6" name="テキスト ボックス 5">
              <a:extLst>
                <a:ext uri="{FF2B5EF4-FFF2-40B4-BE49-F238E27FC236}">
                  <a16:creationId xmlns:a16="http://schemas.microsoft.com/office/drawing/2014/main" id="{0A468339-C008-4B4B-A92C-7962FBD165D9}"/>
                </a:ext>
              </a:extLst>
            </p:cNvPr>
            <p:cNvSpPr txBox="1"/>
            <p:nvPr/>
          </p:nvSpPr>
          <p:spPr>
            <a:xfrm>
              <a:off x="1781610" y="5297338"/>
              <a:ext cx="441146" cy="369332"/>
            </a:xfrm>
            <a:prstGeom prst="rect">
              <a:avLst/>
            </a:prstGeom>
            <a:noFill/>
          </p:spPr>
          <p:txBody>
            <a:bodyPr wrap="square" rtlCol="0">
              <a:spAutoFit/>
            </a:bodyPr>
            <a:lstStyle/>
            <a:p>
              <a:r>
                <a:rPr kumimoji="1" lang="en-US" altLang="ja-JP" dirty="0"/>
                <a:t>L3</a:t>
              </a:r>
              <a:endParaRPr kumimoji="1" lang="ja-JP" altLang="en-US"/>
            </a:p>
          </p:txBody>
        </p:sp>
        <p:sp>
          <p:nvSpPr>
            <p:cNvPr id="7" name="テキスト ボックス 6">
              <a:extLst>
                <a:ext uri="{FF2B5EF4-FFF2-40B4-BE49-F238E27FC236}">
                  <a16:creationId xmlns:a16="http://schemas.microsoft.com/office/drawing/2014/main" id="{C1062FBF-1248-A340-BB57-3A8C5B29B730}"/>
                </a:ext>
              </a:extLst>
            </p:cNvPr>
            <p:cNvSpPr txBox="1"/>
            <p:nvPr/>
          </p:nvSpPr>
          <p:spPr>
            <a:xfrm>
              <a:off x="2634846" y="5297338"/>
              <a:ext cx="441146" cy="369332"/>
            </a:xfrm>
            <a:prstGeom prst="rect">
              <a:avLst/>
            </a:prstGeom>
            <a:noFill/>
          </p:spPr>
          <p:txBody>
            <a:bodyPr wrap="none" rtlCol="0">
              <a:spAutoFit/>
            </a:bodyPr>
            <a:lstStyle/>
            <a:p>
              <a:r>
                <a:rPr kumimoji="1" lang="en-US" altLang="ja-JP" dirty="0"/>
                <a:t>L4</a:t>
              </a:r>
              <a:endParaRPr kumimoji="1" lang="ja-JP" altLang="en-US"/>
            </a:p>
          </p:txBody>
        </p:sp>
        <p:sp>
          <p:nvSpPr>
            <p:cNvPr id="17" name="テキスト ボックス 16">
              <a:extLst>
                <a:ext uri="{FF2B5EF4-FFF2-40B4-BE49-F238E27FC236}">
                  <a16:creationId xmlns:a16="http://schemas.microsoft.com/office/drawing/2014/main" id="{F386D0F5-31D4-E240-976D-7D530D9ACD0F}"/>
                </a:ext>
              </a:extLst>
            </p:cNvPr>
            <p:cNvSpPr txBox="1"/>
            <p:nvPr/>
          </p:nvSpPr>
          <p:spPr>
            <a:xfrm>
              <a:off x="403344" y="5110276"/>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18" name="テキスト ボックス 17">
              <a:extLst>
                <a:ext uri="{FF2B5EF4-FFF2-40B4-BE49-F238E27FC236}">
                  <a16:creationId xmlns:a16="http://schemas.microsoft.com/office/drawing/2014/main" id="{D7E21B24-6496-BF4D-872E-3F5058975FCE}"/>
                </a:ext>
              </a:extLst>
            </p:cNvPr>
            <p:cNvSpPr txBox="1"/>
            <p:nvPr/>
          </p:nvSpPr>
          <p:spPr>
            <a:xfrm>
              <a:off x="403344" y="3233568"/>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9" name="テキスト ボックス 18">
              <a:extLst>
                <a:ext uri="{FF2B5EF4-FFF2-40B4-BE49-F238E27FC236}">
                  <a16:creationId xmlns:a16="http://schemas.microsoft.com/office/drawing/2014/main" id="{F563136C-1768-4041-B523-2A8215619386}"/>
                </a:ext>
              </a:extLst>
            </p:cNvPr>
            <p:cNvSpPr txBox="1"/>
            <p:nvPr/>
          </p:nvSpPr>
          <p:spPr>
            <a:xfrm>
              <a:off x="231824" y="2292350"/>
              <a:ext cx="470000" cy="338554"/>
            </a:xfrm>
            <a:prstGeom prst="rect">
              <a:avLst/>
            </a:prstGeom>
            <a:solidFill>
              <a:schemeClr val="bg1"/>
            </a:solidFill>
          </p:spPr>
          <p:txBody>
            <a:bodyPr wrap="none" rtlCol="0">
              <a:spAutoFit/>
            </a:bodyPr>
            <a:lstStyle/>
            <a:p>
              <a:r>
                <a:rPr kumimoji="1" lang="en-US" altLang="ja-JP" sz="1600" dirty="0"/>
                <a:t>1.5</a:t>
              </a:r>
              <a:endParaRPr kumimoji="1" lang="ja-JP" altLang="en-US" sz="1600"/>
            </a:p>
          </p:txBody>
        </p:sp>
        <p:sp>
          <p:nvSpPr>
            <p:cNvPr id="20" name="テキスト ボックス 19">
              <a:extLst>
                <a:ext uri="{FF2B5EF4-FFF2-40B4-BE49-F238E27FC236}">
                  <a16:creationId xmlns:a16="http://schemas.microsoft.com/office/drawing/2014/main" id="{E000160A-7BED-864E-8AD5-9C69F4EB96FD}"/>
                </a:ext>
              </a:extLst>
            </p:cNvPr>
            <p:cNvSpPr txBox="1"/>
            <p:nvPr/>
          </p:nvSpPr>
          <p:spPr>
            <a:xfrm>
              <a:off x="403344" y="1384652"/>
              <a:ext cx="298480" cy="338554"/>
            </a:xfrm>
            <a:prstGeom prst="rect">
              <a:avLst/>
            </a:prstGeom>
            <a:solidFill>
              <a:schemeClr val="bg1"/>
            </a:solidFill>
          </p:spPr>
          <p:txBody>
            <a:bodyPr wrap="none" rtlCol="0">
              <a:spAutoFit/>
            </a:bodyPr>
            <a:lstStyle/>
            <a:p>
              <a:r>
                <a:rPr kumimoji="1" lang="en-US" altLang="ja-JP" sz="1600" dirty="0"/>
                <a:t>2</a:t>
              </a:r>
              <a:endParaRPr kumimoji="1" lang="ja-JP" altLang="en-US" sz="1600"/>
            </a:p>
          </p:txBody>
        </p:sp>
        <p:sp>
          <p:nvSpPr>
            <p:cNvPr id="21" name="テキスト ボックス 20">
              <a:extLst>
                <a:ext uri="{FF2B5EF4-FFF2-40B4-BE49-F238E27FC236}">
                  <a16:creationId xmlns:a16="http://schemas.microsoft.com/office/drawing/2014/main" id="{3D2B8338-3A7A-C741-9707-2DEE62A52B1C}"/>
                </a:ext>
              </a:extLst>
            </p:cNvPr>
            <p:cNvSpPr txBox="1"/>
            <p:nvPr/>
          </p:nvSpPr>
          <p:spPr>
            <a:xfrm>
              <a:off x="231824" y="4169058"/>
              <a:ext cx="470000" cy="338554"/>
            </a:xfrm>
            <a:prstGeom prst="rect">
              <a:avLst/>
            </a:prstGeom>
            <a:solidFill>
              <a:schemeClr val="bg1"/>
            </a:solidFill>
          </p:spPr>
          <p:txBody>
            <a:bodyPr wrap="none" rtlCol="0">
              <a:spAutoFit/>
            </a:bodyPr>
            <a:lstStyle/>
            <a:p>
              <a:r>
                <a:rPr kumimoji="1" lang="en-US" altLang="ja-JP" sz="1600" dirty="0"/>
                <a:t>0.5</a:t>
              </a:r>
              <a:endParaRPr kumimoji="1" lang="ja-JP" altLang="en-US" sz="1600"/>
            </a:p>
          </p:txBody>
        </p:sp>
      </p:grpSp>
      <p:grpSp>
        <p:nvGrpSpPr>
          <p:cNvPr id="29" name="グループ化 28">
            <a:extLst>
              <a:ext uri="{FF2B5EF4-FFF2-40B4-BE49-F238E27FC236}">
                <a16:creationId xmlns:a16="http://schemas.microsoft.com/office/drawing/2014/main" id="{58E34E59-ABB9-374E-9EEF-9C2F698CF52D}"/>
              </a:ext>
            </a:extLst>
          </p:cNvPr>
          <p:cNvGrpSpPr/>
          <p:nvPr/>
        </p:nvGrpSpPr>
        <p:grpSpPr>
          <a:xfrm>
            <a:off x="5970850" y="1454973"/>
            <a:ext cx="3094105" cy="4197839"/>
            <a:chOff x="5761842" y="1454973"/>
            <a:chExt cx="3094105" cy="4197839"/>
          </a:xfrm>
        </p:grpSpPr>
        <p:pic>
          <p:nvPicPr>
            <p:cNvPr id="9" name="図 8">
              <a:extLst>
                <a:ext uri="{FF2B5EF4-FFF2-40B4-BE49-F238E27FC236}">
                  <a16:creationId xmlns:a16="http://schemas.microsoft.com/office/drawing/2014/main" id="{6CC59C3C-3C01-754A-96DE-378880A364F9}"/>
                </a:ext>
              </a:extLst>
            </p:cNvPr>
            <p:cNvPicPr>
              <a:picLocks noChangeAspect="1"/>
            </p:cNvPicPr>
            <p:nvPr/>
          </p:nvPicPr>
          <p:blipFill>
            <a:blip r:embed="rId5"/>
            <a:stretch>
              <a:fillRect/>
            </a:stretch>
          </p:blipFill>
          <p:spPr>
            <a:xfrm>
              <a:off x="6328647" y="1562100"/>
              <a:ext cx="2527300" cy="3733800"/>
            </a:xfrm>
            <a:prstGeom prst="rect">
              <a:avLst/>
            </a:prstGeom>
          </p:spPr>
        </p:pic>
        <p:sp>
          <p:nvSpPr>
            <p:cNvPr id="13" name="テキスト ボックス 12">
              <a:extLst>
                <a:ext uri="{FF2B5EF4-FFF2-40B4-BE49-F238E27FC236}">
                  <a16:creationId xmlns:a16="http://schemas.microsoft.com/office/drawing/2014/main" id="{BC45A382-9489-8D40-A18F-BF1BAF0CB9D6}"/>
                </a:ext>
              </a:extLst>
            </p:cNvPr>
            <p:cNvSpPr txBox="1"/>
            <p:nvPr/>
          </p:nvSpPr>
          <p:spPr>
            <a:xfrm>
              <a:off x="6542224" y="5283480"/>
              <a:ext cx="441146" cy="369332"/>
            </a:xfrm>
            <a:prstGeom prst="rect">
              <a:avLst/>
            </a:prstGeom>
            <a:noFill/>
          </p:spPr>
          <p:txBody>
            <a:bodyPr wrap="none" rtlCol="0">
              <a:spAutoFit/>
            </a:bodyPr>
            <a:lstStyle/>
            <a:p>
              <a:r>
                <a:rPr kumimoji="1" lang="en-US" altLang="ja-JP" dirty="0"/>
                <a:t>L1</a:t>
              </a:r>
              <a:endParaRPr kumimoji="1" lang="ja-JP" altLang="en-US"/>
            </a:p>
          </p:txBody>
        </p:sp>
        <p:sp>
          <p:nvSpPr>
            <p:cNvPr id="14" name="テキスト ボックス 13">
              <a:extLst>
                <a:ext uri="{FF2B5EF4-FFF2-40B4-BE49-F238E27FC236}">
                  <a16:creationId xmlns:a16="http://schemas.microsoft.com/office/drawing/2014/main" id="{F6EA588D-377F-ED47-9E5F-8727CBC86ADA}"/>
                </a:ext>
              </a:extLst>
            </p:cNvPr>
            <p:cNvSpPr txBox="1"/>
            <p:nvPr/>
          </p:nvSpPr>
          <p:spPr>
            <a:xfrm>
              <a:off x="7369334" y="5283480"/>
              <a:ext cx="441146" cy="369332"/>
            </a:xfrm>
            <a:prstGeom prst="rect">
              <a:avLst/>
            </a:prstGeom>
            <a:noFill/>
          </p:spPr>
          <p:txBody>
            <a:bodyPr wrap="square" rtlCol="0">
              <a:spAutoFit/>
            </a:bodyPr>
            <a:lstStyle/>
            <a:p>
              <a:r>
                <a:rPr kumimoji="1" lang="en-US" altLang="ja-JP" dirty="0"/>
                <a:t>L3</a:t>
              </a:r>
              <a:endParaRPr kumimoji="1" lang="ja-JP" altLang="en-US"/>
            </a:p>
          </p:txBody>
        </p:sp>
        <p:sp>
          <p:nvSpPr>
            <p:cNvPr id="15" name="テキスト ボックス 14">
              <a:extLst>
                <a:ext uri="{FF2B5EF4-FFF2-40B4-BE49-F238E27FC236}">
                  <a16:creationId xmlns:a16="http://schemas.microsoft.com/office/drawing/2014/main" id="{405B69BF-2636-F44F-834E-D15F24ED5D2D}"/>
                </a:ext>
              </a:extLst>
            </p:cNvPr>
            <p:cNvSpPr txBox="1"/>
            <p:nvPr/>
          </p:nvSpPr>
          <p:spPr>
            <a:xfrm>
              <a:off x="8222570" y="5283480"/>
              <a:ext cx="441146" cy="369332"/>
            </a:xfrm>
            <a:prstGeom prst="rect">
              <a:avLst/>
            </a:prstGeom>
            <a:noFill/>
          </p:spPr>
          <p:txBody>
            <a:bodyPr wrap="none" rtlCol="0">
              <a:spAutoFit/>
            </a:bodyPr>
            <a:lstStyle/>
            <a:p>
              <a:r>
                <a:rPr kumimoji="1" lang="en-US" altLang="ja-JP" dirty="0"/>
                <a:t>L4</a:t>
              </a:r>
              <a:endParaRPr kumimoji="1" lang="ja-JP" altLang="en-US"/>
            </a:p>
          </p:txBody>
        </p:sp>
        <p:sp>
          <p:nvSpPr>
            <p:cNvPr id="24" name="テキスト ボックス 23">
              <a:extLst>
                <a:ext uri="{FF2B5EF4-FFF2-40B4-BE49-F238E27FC236}">
                  <a16:creationId xmlns:a16="http://schemas.microsoft.com/office/drawing/2014/main" id="{1CD32653-17B7-2340-B192-DDC907AD2F82}"/>
                </a:ext>
              </a:extLst>
            </p:cNvPr>
            <p:cNvSpPr txBox="1"/>
            <p:nvPr/>
          </p:nvSpPr>
          <p:spPr>
            <a:xfrm>
              <a:off x="5989468" y="5057064"/>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25" name="テキスト ボックス 24">
              <a:extLst>
                <a:ext uri="{FF2B5EF4-FFF2-40B4-BE49-F238E27FC236}">
                  <a16:creationId xmlns:a16="http://schemas.microsoft.com/office/drawing/2014/main" id="{9A5D5A67-B560-6E40-A45B-2D1DD858C420}"/>
                </a:ext>
              </a:extLst>
            </p:cNvPr>
            <p:cNvSpPr txBox="1"/>
            <p:nvPr/>
          </p:nvSpPr>
          <p:spPr>
            <a:xfrm>
              <a:off x="5875656" y="4169058"/>
              <a:ext cx="412292" cy="338554"/>
            </a:xfrm>
            <a:prstGeom prst="rect">
              <a:avLst/>
            </a:prstGeom>
            <a:solidFill>
              <a:schemeClr val="bg1"/>
            </a:solidFill>
          </p:spPr>
          <p:txBody>
            <a:bodyPr wrap="none" rtlCol="0">
              <a:spAutoFit/>
            </a:bodyPr>
            <a:lstStyle/>
            <a:p>
              <a:r>
                <a:rPr kumimoji="1" lang="en-US" altLang="ja-JP" sz="1600" dirty="0"/>
                <a:t>50</a:t>
              </a:r>
              <a:endParaRPr kumimoji="1" lang="ja-JP" altLang="en-US" sz="1600"/>
            </a:p>
          </p:txBody>
        </p:sp>
        <p:sp>
          <p:nvSpPr>
            <p:cNvPr id="26" name="テキスト ボックス 25">
              <a:extLst>
                <a:ext uri="{FF2B5EF4-FFF2-40B4-BE49-F238E27FC236}">
                  <a16:creationId xmlns:a16="http://schemas.microsoft.com/office/drawing/2014/main" id="{1835072A-B85C-CF4B-8CC7-1A1B4C7FA806}"/>
                </a:ext>
              </a:extLst>
            </p:cNvPr>
            <p:cNvSpPr txBox="1"/>
            <p:nvPr/>
          </p:nvSpPr>
          <p:spPr>
            <a:xfrm>
              <a:off x="5761842" y="3260580"/>
              <a:ext cx="526106" cy="338554"/>
            </a:xfrm>
            <a:prstGeom prst="rect">
              <a:avLst/>
            </a:prstGeom>
            <a:solidFill>
              <a:schemeClr val="bg1"/>
            </a:solidFill>
          </p:spPr>
          <p:txBody>
            <a:bodyPr wrap="none" rtlCol="0">
              <a:spAutoFit/>
            </a:bodyPr>
            <a:lstStyle/>
            <a:p>
              <a:r>
                <a:rPr kumimoji="1" lang="en-US" altLang="ja-JP" sz="1600" dirty="0"/>
                <a:t>100</a:t>
              </a:r>
              <a:endParaRPr kumimoji="1" lang="ja-JP" altLang="en-US" sz="1600"/>
            </a:p>
          </p:txBody>
        </p:sp>
        <p:sp>
          <p:nvSpPr>
            <p:cNvPr id="27" name="テキスト ボックス 26">
              <a:extLst>
                <a:ext uri="{FF2B5EF4-FFF2-40B4-BE49-F238E27FC236}">
                  <a16:creationId xmlns:a16="http://schemas.microsoft.com/office/drawing/2014/main" id="{25EB56B2-9F70-984E-95AC-14F983FF97C8}"/>
                </a:ext>
              </a:extLst>
            </p:cNvPr>
            <p:cNvSpPr txBox="1"/>
            <p:nvPr/>
          </p:nvSpPr>
          <p:spPr>
            <a:xfrm>
              <a:off x="5761842" y="2314595"/>
              <a:ext cx="526106" cy="338554"/>
            </a:xfrm>
            <a:prstGeom prst="rect">
              <a:avLst/>
            </a:prstGeom>
            <a:solidFill>
              <a:schemeClr val="bg1"/>
            </a:solidFill>
          </p:spPr>
          <p:txBody>
            <a:bodyPr wrap="none" rtlCol="0">
              <a:spAutoFit/>
            </a:bodyPr>
            <a:lstStyle/>
            <a:p>
              <a:r>
                <a:rPr kumimoji="1" lang="en-US" altLang="ja-JP" sz="1600" dirty="0"/>
                <a:t>150</a:t>
              </a:r>
              <a:endParaRPr kumimoji="1" lang="ja-JP" altLang="en-US" sz="1600"/>
            </a:p>
          </p:txBody>
        </p:sp>
        <p:sp>
          <p:nvSpPr>
            <p:cNvPr id="28" name="テキスト ボックス 27">
              <a:extLst>
                <a:ext uri="{FF2B5EF4-FFF2-40B4-BE49-F238E27FC236}">
                  <a16:creationId xmlns:a16="http://schemas.microsoft.com/office/drawing/2014/main" id="{EFC41965-D9D1-334E-A0F3-F1757954A41F}"/>
                </a:ext>
              </a:extLst>
            </p:cNvPr>
            <p:cNvSpPr txBox="1"/>
            <p:nvPr/>
          </p:nvSpPr>
          <p:spPr>
            <a:xfrm>
              <a:off x="5761842" y="1454973"/>
              <a:ext cx="526106" cy="338554"/>
            </a:xfrm>
            <a:prstGeom prst="rect">
              <a:avLst/>
            </a:prstGeom>
            <a:solidFill>
              <a:schemeClr val="bg1"/>
            </a:solidFill>
          </p:spPr>
          <p:txBody>
            <a:bodyPr wrap="none" rtlCol="0">
              <a:spAutoFit/>
            </a:bodyPr>
            <a:lstStyle/>
            <a:p>
              <a:r>
                <a:rPr kumimoji="1" lang="en-US" altLang="ja-JP" sz="1600" dirty="0"/>
                <a:t>200</a:t>
              </a:r>
              <a:endParaRPr kumimoji="1" lang="ja-JP" altLang="en-US" sz="1600"/>
            </a:p>
          </p:txBody>
        </p:sp>
      </p:grpSp>
      <p:sp>
        <p:nvSpPr>
          <p:cNvPr id="30" name="テキスト ボックス 29">
            <a:extLst>
              <a:ext uri="{FF2B5EF4-FFF2-40B4-BE49-F238E27FC236}">
                <a16:creationId xmlns:a16="http://schemas.microsoft.com/office/drawing/2014/main" id="{4E71BB4D-3B0F-1C42-9420-B98EDE7FD7DB}"/>
              </a:ext>
            </a:extLst>
          </p:cNvPr>
          <p:cNvSpPr txBox="1"/>
          <p:nvPr/>
        </p:nvSpPr>
        <p:spPr>
          <a:xfrm rot="16200000">
            <a:off x="4873052" y="3218178"/>
            <a:ext cx="1981633" cy="369332"/>
          </a:xfrm>
          <a:prstGeom prst="rect">
            <a:avLst/>
          </a:prstGeom>
          <a:noFill/>
        </p:spPr>
        <p:txBody>
          <a:bodyPr wrap="none" rtlCol="0">
            <a:spAutoFit/>
          </a:bodyPr>
          <a:lstStyle/>
          <a:p>
            <a:r>
              <a:rPr kumimoji="1" lang="ja-JP" altLang="en-US"/>
              <a:t>シグナル相対強度</a:t>
            </a:r>
          </a:p>
        </p:txBody>
      </p:sp>
      <p:sp>
        <p:nvSpPr>
          <p:cNvPr id="32" name="テキスト ボックス 31">
            <a:extLst>
              <a:ext uri="{FF2B5EF4-FFF2-40B4-BE49-F238E27FC236}">
                <a16:creationId xmlns:a16="http://schemas.microsoft.com/office/drawing/2014/main" id="{578085CF-1CA1-A34A-8893-52A7AF99719D}"/>
              </a:ext>
            </a:extLst>
          </p:cNvPr>
          <p:cNvSpPr txBox="1"/>
          <p:nvPr/>
        </p:nvSpPr>
        <p:spPr>
          <a:xfrm rot="16200000">
            <a:off x="-586996" y="3199562"/>
            <a:ext cx="1569660" cy="369332"/>
          </a:xfrm>
          <a:prstGeom prst="rect">
            <a:avLst/>
          </a:prstGeom>
          <a:noFill/>
        </p:spPr>
        <p:txBody>
          <a:bodyPr wrap="none" rtlCol="0">
            <a:spAutoFit/>
          </a:bodyPr>
          <a:lstStyle/>
          <a:p>
            <a:r>
              <a:rPr kumimoji="1" lang="ja-JP" altLang="en-US"/>
              <a:t>相対側根密度</a:t>
            </a:r>
          </a:p>
        </p:txBody>
      </p:sp>
      <p:sp>
        <p:nvSpPr>
          <p:cNvPr id="3" name="テキスト ボックス 2">
            <a:extLst>
              <a:ext uri="{FF2B5EF4-FFF2-40B4-BE49-F238E27FC236}">
                <a16:creationId xmlns:a16="http://schemas.microsoft.com/office/drawing/2014/main" id="{E897EB85-14B4-A144-8C0D-BCDC4B11D2C5}"/>
              </a:ext>
            </a:extLst>
          </p:cNvPr>
          <p:cNvSpPr txBox="1"/>
          <p:nvPr/>
        </p:nvSpPr>
        <p:spPr>
          <a:xfrm>
            <a:off x="400050" y="6172200"/>
            <a:ext cx="3788217" cy="369332"/>
          </a:xfrm>
          <a:prstGeom prst="rect">
            <a:avLst/>
          </a:prstGeom>
          <a:noFill/>
        </p:spPr>
        <p:txBody>
          <a:bodyPr wrap="none" rtlCol="0">
            <a:spAutoFit/>
          </a:bodyPr>
          <a:lstStyle/>
          <a:p>
            <a:r>
              <a:rPr kumimoji="1" lang="en-US" altLang="ja-JP" dirty="0"/>
              <a:t>L1, L3, L4: </a:t>
            </a:r>
            <a:r>
              <a:rPr kumimoji="1" lang="en-US" altLang="ja-JP" i="1" dirty="0"/>
              <a:t>ProPIN8:PIN8:GFP</a:t>
            </a:r>
            <a:r>
              <a:rPr kumimoji="1" lang="ja-JP" altLang="en-US"/>
              <a:t>系統</a:t>
            </a:r>
            <a:endParaRPr kumimoji="1" lang="ja-JP" altLang="en-US" i="1"/>
          </a:p>
        </p:txBody>
      </p:sp>
      <p:sp>
        <p:nvSpPr>
          <p:cNvPr id="23" name="スライド番号プレースホルダー 22">
            <a:extLst>
              <a:ext uri="{FF2B5EF4-FFF2-40B4-BE49-F238E27FC236}">
                <a16:creationId xmlns:a16="http://schemas.microsoft.com/office/drawing/2014/main" id="{0B10AAA8-0661-564D-A7DE-9FD7D2962DF0}"/>
              </a:ext>
            </a:extLst>
          </p:cNvPr>
          <p:cNvSpPr>
            <a:spLocks noGrp="1"/>
          </p:cNvSpPr>
          <p:nvPr>
            <p:ph type="sldNum" sz="quarter" idx="12"/>
          </p:nvPr>
        </p:nvSpPr>
        <p:spPr/>
        <p:txBody>
          <a:bodyPr/>
          <a:lstStyle/>
          <a:p>
            <a:fld id="{FD242490-7246-9146-BA62-C7176B85F9CF}" type="slidenum">
              <a:rPr kumimoji="1" lang="ja-JP" altLang="en-US" smtClean="0"/>
              <a:t>15</a:t>
            </a:fld>
            <a:endParaRPr kumimoji="1" lang="ja-JP" altLang="en-US"/>
          </a:p>
        </p:txBody>
      </p:sp>
    </p:spTree>
    <p:extLst>
      <p:ext uri="{BB962C8B-B14F-4D97-AF65-F5344CB8AC3E}">
        <p14:creationId xmlns:p14="http://schemas.microsoft.com/office/powerpoint/2010/main" val="190847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94FC0-98AE-664F-87D9-D370121AD3B5}"/>
              </a:ext>
            </a:extLst>
          </p:cNvPr>
          <p:cNvSpPr>
            <a:spLocks noGrp="1"/>
          </p:cNvSpPr>
          <p:nvPr>
            <p:ph type="title"/>
          </p:nvPr>
        </p:nvSpPr>
        <p:spPr/>
        <p:txBody>
          <a:bodyPr/>
          <a:lstStyle/>
          <a:p>
            <a:pPr algn="ctr"/>
            <a:r>
              <a:rPr kumimoji="1" lang="ja-JP" altLang="en-US"/>
              <a:t>これまでの結果</a:t>
            </a:r>
          </a:p>
        </p:txBody>
      </p:sp>
      <p:sp>
        <p:nvSpPr>
          <p:cNvPr id="3" name="スライド番号プレースホルダー 2">
            <a:extLst>
              <a:ext uri="{FF2B5EF4-FFF2-40B4-BE49-F238E27FC236}">
                <a16:creationId xmlns:a16="http://schemas.microsoft.com/office/drawing/2014/main" id="{425214F4-9EC0-694C-BFD3-BD03BD1DB702}"/>
              </a:ext>
            </a:extLst>
          </p:cNvPr>
          <p:cNvSpPr>
            <a:spLocks noGrp="1"/>
          </p:cNvSpPr>
          <p:nvPr>
            <p:ph type="sldNum" sz="quarter" idx="12"/>
          </p:nvPr>
        </p:nvSpPr>
        <p:spPr/>
        <p:txBody>
          <a:bodyPr/>
          <a:lstStyle/>
          <a:p>
            <a:fld id="{FD242490-7246-9146-BA62-C7176B85F9CF}" type="slidenum">
              <a:rPr kumimoji="1" lang="ja-JP" altLang="en-US" smtClean="0"/>
              <a:pPr/>
              <a:t>16</a:t>
            </a:fld>
            <a:endParaRPr kumimoji="1" lang="ja-JP" altLang="en-US"/>
          </a:p>
        </p:txBody>
      </p:sp>
      <p:graphicFrame>
        <p:nvGraphicFramePr>
          <p:cNvPr id="4" name="表 3">
            <a:extLst>
              <a:ext uri="{FF2B5EF4-FFF2-40B4-BE49-F238E27FC236}">
                <a16:creationId xmlns:a16="http://schemas.microsoft.com/office/drawing/2014/main" id="{04D2E996-B81E-4144-B22B-43F342FFDDB1}"/>
              </a:ext>
            </a:extLst>
          </p:cNvPr>
          <p:cNvGraphicFramePr>
            <a:graphicFrameLocks noGrp="1"/>
          </p:cNvGraphicFramePr>
          <p:nvPr>
            <p:extLst>
              <p:ext uri="{D42A27DB-BD31-4B8C-83A1-F6EECF244321}">
                <p14:modId xmlns:p14="http://schemas.microsoft.com/office/powerpoint/2010/main" val="2322311640"/>
              </p:ext>
            </p:extLst>
          </p:nvPr>
        </p:nvGraphicFramePr>
        <p:xfrm>
          <a:off x="356925" y="2173224"/>
          <a:ext cx="8430147" cy="2994152"/>
        </p:xfrm>
        <a:graphic>
          <a:graphicData uri="http://schemas.openxmlformats.org/drawingml/2006/table">
            <a:tbl>
              <a:tblPr firstRow="1" bandRow="1">
                <a:tableStyleId>{5C22544A-7EE6-4342-B048-85BDC9FD1C3A}</a:tableStyleId>
              </a:tblPr>
              <a:tblGrid>
                <a:gridCol w="2810049">
                  <a:extLst>
                    <a:ext uri="{9D8B030D-6E8A-4147-A177-3AD203B41FA5}">
                      <a16:colId xmlns:a16="http://schemas.microsoft.com/office/drawing/2014/main" val="4067826256"/>
                    </a:ext>
                  </a:extLst>
                </a:gridCol>
                <a:gridCol w="2810049">
                  <a:extLst>
                    <a:ext uri="{9D8B030D-6E8A-4147-A177-3AD203B41FA5}">
                      <a16:colId xmlns:a16="http://schemas.microsoft.com/office/drawing/2014/main" val="3533626871"/>
                    </a:ext>
                  </a:extLst>
                </a:gridCol>
                <a:gridCol w="2810049">
                  <a:extLst>
                    <a:ext uri="{9D8B030D-6E8A-4147-A177-3AD203B41FA5}">
                      <a16:colId xmlns:a16="http://schemas.microsoft.com/office/drawing/2014/main" val="1044153826"/>
                    </a:ext>
                  </a:extLst>
                </a:gridCol>
              </a:tblGrid>
              <a:tr h="1696686">
                <a:tc>
                  <a:txBody>
                    <a:bodyPr/>
                    <a:lstStyle/>
                    <a:p>
                      <a:pPr algn="ctr"/>
                      <a:r>
                        <a:rPr kumimoji="1" lang="en-US" altLang="ja-JP" sz="2400" dirty="0"/>
                        <a:t>PIN8</a:t>
                      </a:r>
                      <a:r>
                        <a:rPr kumimoji="1" lang="ja-JP" altLang="en-US" sz="2400"/>
                        <a:t>は側根形成のどのステージで</a:t>
                      </a:r>
                      <a:endParaRPr kumimoji="1" lang="en-US" altLang="ja-JP" sz="2400" dirty="0"/>
                    </a:p>
                    <a:p>
                      <a:pPr algn="ctr"/>
                      <a:r>
                        <a:rPr kumimoji="1" lang="ja-JP" altLang="en-US" sz="2400"/>
                        <a:t>機能するのか</a:t>
                      </a:r>
                    </a:p>
                  </a:txBody>
                  <a:tcPr anchor="ctr"/>
                </a:tc>
                <a:tc>
                  <a:txBody>
                    <a:bodyPr/>
                    <a:lstStyle/>
                    <a:p>
                      <a:pPr algn="ctr"/>
                      <a:r>
                        <a:rPr kumimoji="1" lang="en-US" altLang="ja-JP" sz="2400" dirty="0"/>
                        <a:t>PIN8</a:t>
                      </a:r>
                      <a:r>
                        <a:rPr kumimoji="1" lang="ja-JP" altLang="en-US" sz="2400"/>
                        <a:t>はどの細胞で機能するのか</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PIN8</a:t>
                      </a:r>
                      <a:r>
                        <a:rPr kumimoji="1" lang="ja-JP" altLang="en-US" sz="2400"/>
                        <a:t>はどのような</a:t>
                      </a:r>
                      <a:endParaRPr kumimoji="1" lang="en-US" altLang="ja-JP"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t>機能を果たすのか</a:t>
                      </a:r>
                    </a:p>
                    <a:p>
                      <a:endParaRPr kumimoji="1" lang="ja-JP" altLang="en-US" sz="2400"/>
                    </a:p>
                  </a:txBody>
                  <a:tcPr anchor="ctr"/>
                </a:tc>
                <a:extLst>
                  <a:ext uri="{0D108BD9-81ED-4DB2-BD59-A6C34878D82A}">
                    <a16:rowId xmlns:a16="http://schemas.microsoft.com/office/drawing/2014/main" val="1752386007"/>
                  </a:ext>
                </a:extLst>
              </a:tr>
              <a:tr h="1297466">
                <a:tc>
                  <a:txBody>
                    <a:bodyPr/>
                    <a:lstStyle/>
                    <a:p>
                      <a:pPr algn="ctr"/>
                      <a:r>
                        <a:rPr kumimoji="1" lang="ja-JP" altLang="en-US" sz="2400"/>
                        <a:t>側根の出現</a:t>
                      </a:r>
                      <a:endParaRPr kumimoji="1" lang="en-US" altLang="ja-JP" sz="2400" dirty="0"/>
                    </a:p>
                    <a:p>
                      <a:pPr algn="ctr"/>
                      <a:r>
                        <a:rPr kumimoji="1" lang="en-US" altLang="ja-JP" sz="2400" dirty="0"/>
                        <a:t>(LR</a:t>
                      </a:r>
                      <a:r>
                        <a:rPr kumimoji="1" lang="ja-JP" altLang="en-US" sz="2400"/>
                        <a:t>　</a:t>
                      </a:r>
                      <a:r>
                        <a:rPr kumimoji="1" lang="en-US" altLang="ja-JP" sz="2400" dirty="0"/>
                        <a:t>emergence)</a:t>
                      </a:r>
                      <a:endParaRPr kumimoji="1" lang="ja-JP" altLang="en-US" sz="2400"/>
                    </a:p>
                  </a:txBody>
                  <a:tcPr marL="90000" anchor="ctr"/>
                </a:tc>
                <a:tc>
                  <a:txBody>
                    <a:bodyPr/>
                    <a:lstStyle/>
                    <a:p>
                      <a:pPr algn="ctr"/>
                      <a:r>
                        <a:rPr kumimoji="1" lang="ja-JP" altLang="en-US" sz="2400"/>
                        <a:t>篩管細胞内</a:t>
                      </a:r>
                    </a:p>
                  </a:txBody>
                  <a:tcPr anchor="ctr"/>
                </a:tc>
                <a:tc>
                  <a:txBody>
                    <a:bodyPr/>
                    <a:lstStyle/>
                    <a:p>
                      <a:pPr algn="ctr"/>
                      <a:r>
                        <a:rPr kumimoji="1" lang="ja-JP" altLang="en-US" sz="2400"/>
                        <a:t>？</a:t>
                      </a:r>
                    </a:p>
                  </a:txBody>
                  <a:tcPr anchor="ctr"/>
                </a:tc>
                <a:extLst>
                  <a:ext uri="{0D108BD9-81ED-4DB2-BD59-A6C34878D82A}">
                    <a16:rowId xmlns:a16="http://schemas.microsoft.com/office/drawing/2014/main" val="2036890699"/>
                  </a:ext>
                </a:extLst>
              </a:tr>
            </a:tbl>
          </a:graphicData>
        </a:graphic>
      </p:graphicFrame>
      <p:sp>
        <p:nvSpPr>
          <p:cNvPr id="5" name="テキスト ボックス 4">
            <a:extLst>
              <a:ext uri="{FF2B5EF4-FFF2-40B4-BE49-F238E27FC236}">
                <a16:creationId xmlns:a16="http://schemas.microsoft.com/office/drawing/2014/main" id="{92349BD6-A87A-9540-B583-0A3138B4E4C9}"/>
              </a:ext>
            </a:extLst>
          </p:cNvPr>
          <p:cNvSpPr txBox="1"/>
          <p:nvPr/>
        </p:nvSpPr>
        <p:spPr>
          <a:xfrm>
            <a:off x="0" y="5440101"/>
            <a:ext cx="9137142" cy="646331"/>
          </a:xfrm>
          <a:prstGeom prst="rect">
            <a:avLst/>
          </a:prstGeom>
          <a:noFill/>
        </p:spPr>
        <p:txBody>
          <a:bodyPr wrap="square" rtlCol="0">
            <a:spAutoFit/>
          </a:bodyPr>
          <a:lstStyle/>
          <a:p>
            <a:pPr algn="ctr"/>
            <a:r>
              <a:rPr kumimoji="1" lang="ja-JP" altLang="en-US"/>
              <a:t>篩管細胞で</a:t>
            </a:r>
            <a:r>
              <a:rPr kumimoji="1" lang="en-US" altLang="ja-JP" dirty="0"/>
              <a:t>PIN8</a:t>
            </a:r>
            <a:r>
              <a:rPr kumimoji="1" lang="ja-JP" altLang="en-US"/>
              <a:t>の発現量依存的に側根形成が促進</a:t>
            </a:r>
            <a:endParaRPr kumimoji="1" lang="en-US" altLang="ja-JP" dirty="0"/>
          </a:p>
          <a:p>
            <a:pPr algn="ctr"/>
            <a:r>
              <a:rPr kumimoji="1" lang="ja-JP" altLang="en-US"/>
              <a:t>→篩管細胞でオーキシン濃度が高くなることで側根形成が促進？</a:t>
            </a:r>
            <a:endParaRPr kumimoji="1" lang="en-US" altLang="ja-JP" dirty="0"/>
          </a:p>
        </p:txBody>
      </p:sp>
    </p:spTree>
    <p:extLst>
      <p:ext uri="{BB962C8B-B14F-4D97-AF65-F5344CB8AC3E}">
        <p14:creationId xmlns:p14="http://schemas.microsoft.com/office/powerpoint/2010/main" val="98355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BC74C-17F3-DA4E-8770-E4D5446C001D}"/>
              </a:ext>
            </a:extLst>
          </p:cNvPr>
          <p:cNvSpPr>
            <a:spLocks noGrp="1"/>
          </p:cNvSpPr>
          <p:nvPr>
            <p:ph type="title"/>
          </p:nvPr>
        </p:nvSpPr>
        <p:spPr/>
        <p:txBody>
          <a:bodyPr>
            <a:normAutofit/>
          </a:bodyPr>
          <a:lstStyle/>
          <a:p>
            <a:pPr algn="ctr"/>
            <a:r>
              <a:rPr kumimoji="1" lang="en-US" altLang="ja-JP" dirty="0"/>
              <a:t>PIN8</a:t>
            </a:r>
            <a:r>
              <a:rPr kumimoji="1" lang="ja-JP" altLang="en-US"/>
              <a:t>プロモーター下で各遺伝子を発現させると</a:t>
            </a:r>
            <a:br>
              <a:rPr kumimoji="1" lang="en-US" altLang="ja-JP" dirty="0"/>
            </a:br>
            <a:r>
              <a:rPr kumimoji="1" lang="ja-JP" altLang="en-US"/>
              <a:t>その局在は変化しなかった</a:t>
            </a:r>
          </a:p>
        </p:txBody>
      </p:sp>
      <p:pic>
        <p:nvPicPr>
          <p:cNvPr id="4" name="図 3">
            <a:extLst>
              <a:ext uri="{FF2B5EF4-FFF2-40B4-BE49-F238E27FC236}">
                <a16:creationId xmlns:a16="http://schemas.microsoft.com/office/drawing/2014/main" id="{C7816B72-988A-074C-A2BD-D2CE86EA30BE}"/>
              </a:ext>
            </a:extLst>
          </p:cNvPr>
          <p:cNvPicPr>
            <a:picLocks noChangeAspect="1"/>
          </p:cNvPicPr>
          <p:nvPr/>
        </p:nvPicPr>
        <p:blipFill>
          <a:blip r:embed="rId3"/>
          <a:stretch>
            <a:fillRect/>
          </a:stretch>
        </p:blipFill>
        <p:spPr>
          <a:xfrm>
            <a:off x="551902" y="1831975"/>
            <a:ext cx="8040195" cy="3194050"/>
          </a:xfrm>
          <a:prstGeom prst="rect">
            <a:avLst/>
          </a:prstGeom>
        </p:spPr>
      </p:pic>
      <p:sp>
        <p:nvSpPr>
          <p:cNvPr id="3" name="テキスト ボックス 2">
            <a:extLst>
              <a:ext uri="{FF2B5EF4-FFF2-40B4-BE49-F238E27FC236}">
                <a16:creationId xmlns:a16="http://schemas.microsoft.com/office/drawing/2014/main" id="{17C972BC-729E-F749-B214-8DF57BF87918}"/>
              </a:ext>
            </a:extLst>
          </p:cNvPr>
          <p:cNvSpPr txBox="1"/>
          <p:nvPr/>
        </p:nvSpPr>
        <p:spPr>
          <a:xfrm>
            <a:off x="551902" y="1274961"/>
            <a:ext cx="6308137" cy="369332"/>
          </a:xfrm>
          <a:prstGeom prst="rect">
            <a:avLst/>
          </a:prstGeom>
          <a:noFill/>
        </p:spPr>
        <p:txBody>
          <a:bodyPr wrap="none" rtlCol="0">
            <a:spAutoFit/>
          </a:bodyPr>
          <a:lstStyle/>
          <a:p>
            <a:r>
              <a:rPr kumimoji="1" lang="en-US" altLang="ja-JP" i="1" dirty="0"/>
              <a:t>PIN8</a:t>
            </a:r>
            <a:r>
              <a:rPr kumimoji="1" lang="ja-JP" altLang="en-US"/>
              <a:t>プロモーター下で各遺伝子を発現させその局在を確認した</a:t>
            </a:r>
            <a:endParaRPr kumimoji="1" lang="en-US" altLang="ja-JP" dirty="0"/>
          </a:p>
        </p:txBody>
      </p:sp>
      <p:sp>
        <p:nvSpPr>
          <p:cNvPr id="5" name="スライド番号プレースホルダー 4">
            <a:extLst>
              <a:ext uri="{FF2B5EF4-FFF2-40B4-BE49-F238E27FC236}">
                <a16:creationId xmlns:a16="http://schemas.microsoft.com/office/drawing/2014/main" id="{EBDD66FC-875B-D245-8046-6A4013C08852}"/>
              </a:ext>
            </a:extLst>
          </p:cNvPr>
          <p:cNvSpPr>
            <a:spLocks noGrp="1"/>
          </p:cNvSpPr>
          <p:nvPr>
            <p:ph type="sldNum" sz="quarter" idx="12"/>
          </p:nvPr>
        </p:nvSpPr>
        <p:spPr>
          <a:xfrm>
            <a:off x="7067550" y="11222"/>
            <a:ext cx="2057400" cy="365125"/>
          </a:xfrm>
        </p:spPr>
        <p:txBody>
          <a:bodyPr/>
          <a:lstStyle/>
          <a:p>
            <a:fld id="{FD242490-7246-9146-BA62-C7176B85F9CF}" type="slidenum">
              <a:rPr kumimoji="1" lang="ja-JP" altLang="en-US" smtClean="0"/>
              <a:t>17</a:t>
            </a:fld>
            <a:endParaRPr kumimoji="1" lang="ja-JP" altLang="en-US"/>
          </a:p>
        </p:txBody>
      </p:sp>
      <p:graphicFrame>
        <p:nvGraphicFramePr>
          <p:cNvPr id="6" name="表 5">
            <a:extLst>
              <a:ext uri="{FF2B5EF4-FFF2-40B4-BE49-F238E27FC236}">
                <a16:creationId xmlns:a16="http://schemas.microsoft.com/office/drawing/2014/main" id="{250A63E1-891C-2B4D-ACF0-7A9306C8E2D2}"/>
              </a:ext>
            </a:extLst>
          </p:cNvPr>
          <p:cNvGraphicFramePr>
            <a:graphicFrameLocks noGrp="1"/>
          </p:cNvGraphicFramePr>
          <p:nvPr>
            <p:extLst>
              <p:ext uri="{D42A27DB-BD31-4B8C-83A1-F6EECF244321}">
                <p14:modId xmlns:p14="http://schemas.microsoft.com/office/powerpoint/2010/main" val="2391673228"/>
              </p:ext>
            </p:extLst>
          </p:nvPr>
        </p:nvGraphicFramePr>
        <p:xfrm>
          <a:off x="75234" y="5213707"/>
          <a:ext cx="8993530" cy="1285240"/>
        </p:xfrm>
        <a:graphic>
          <a:graphicData uri="http://schemas.openxmlformats.org/drawingml/2006/table">
            <a:tbl>
              <a:tblPr firstRow="1" bandRow="1">
                <a:tableStyleId>{5C22544A-7EE6-4342-B048-85BDC9FD1C3A}</a:tableStyleId>
              </a:tblPr>
              <a:tblGrid>
                <a:gridCol w="1798706">
                  <a:extLst>
                    <a:ext uri="{9D8B030D-6E8A-4147-A177-3AD203B41FA5}">
                      <a16:colId xmlns:a16="http://schemas.microsoft.com/office/drawing/2014/main" val="3866268573"/>
                    </a:ext>
                  </a:extLst>
                </a:gridCol>
                <a:gridCol w="1798706">
                  <a:extLst>
                    <a:ext uri="{9D8B030D-6E8A-4147-A177-3AD203B41FA5}">
                      <a16:colId xmlns:a16="http://schemas.microsoft.com/office/drawing/2014/main" val="1210292227"/>
                    </a:ext>
                  </a:extLst>
                </a:gridCol>
                <a:gridCol w="1798706">
                  <a:extLst>
                    <a:ext uri="{9D8B030D-6E8A-4147-A177-3AD203B41FA5}">
                      <a16:colId xmlns:a16="http://schemas.microsoft.com/office/drawing/2014/main" val="4242890649"/>
                    </a:ext>
                  </a:extLst>
                </a:gridCol>
                <a:gridCol w="1798706">
                  <a:extLst>
                    <a:ext uri="{9D8B030D-6E8A-4147-A177-3AD203B41FA5}">
                      <a16:colId xmlns:a16="http://schemas.microsoft.com/office/drawing/2014/main" val="1306622911"/>
                    </a:ext>
                  </a:extLst>
                </a:gridCol>
                <a:gridCol w="1798706">
                  <a:extLst>
                    <a:ext uri="{9D8B030D-6E8A-4147-A177-3AD203B41FA5}">
                      <a16:colId xmlns:a16="http://schemas.microsoft.com/office/drawing/2014/main" val="4076086777"/>
                    </a:ext>
                  </a:extLst>
                </a:gridCol>
              </a:tblGrid>
              <a:tr h="370840">
                <a:tc>
                  <a:txBody>
                    <a:bodyPr/>
                    <a:lstStyle/>
                    <a:p>
                      <a:pPr algn="ctr"/>
                      <a:endParaRPr kumimoji="1" lang="ja-JP" altLang="en-US"/>
                    </a:p>
                  </a:txBody>
                  <a:tcPr anchor="ctr"/>
                </a:tc>
                <a:tc>
                  <a:txBody>
                    <a:bodyPr/>
                    <a:lstStyle/>
                    <a:p>
                      <a:pPr algn="ctr"/>
                      <a:r>
                        <a:rPr kumimoji="1" lang="en-US" altLang="ja-JP" dirty="0"/>
                        <a:t>AUX1</a:t>
                      </a:r>
                      <a:endParaRPr kumimoji="1" lang="ja-JP" altLang="en-US"/>
                    </a:p>
                  </a:txBody>
                  <a:tcPr anchor="ctr"/>
                </a:tc>
                <a:tc>
                  <a:txBody>
                    <a:bodyPr/>
                    <a:lstStyle/>
                    <a:p>
                      <a:pPr algn="ctr"/>
                      <a:r>
                        <a:rPr kumimoji="1" lang="en-US" altLang="ja-JP" dirty="0"/>
                        <a:t>PIN5</a:t>
                      </a:r>
                      <a:endParaRPr kumimoji="1" lang="ja-JP" altLang="en-US"/>
                    </a:p>
                  </a:txBody>
                  <a:tcPr anchor="ctr"/>
                </a:tc>
                <a:tc>
                  <a:txBody>
                    <a:bodyPr/>
                    <a:lstStyle/>
                    <a:p>
                      <a:pPr algn="ctr"/>
                      <a:r>
                        <a:rPr kumimoji="1" lang="en-US" altLang="ja-JP" dirty="0"/>
                        <a:t>PIN2</a:t>
                      </a:r>
                      <a:endParaRPr kumimoji="1" lang="ja-JP" altLang="en-US"/>
                    </a:p>
                  </a:txBody>
                  <a:tcPr anchor="ctr"/>
                </a:tc>
                <a:tc>
                  <a:txBody>
                    <a:bodyPr/>
                    <a:lstStyle/>
                    <a:p>
                      <a:pPr algn="ctr"/>
                      <a:r>
                        <a:rPr kumimoji="1" lang="en-US" altLang="ja-JP" dirty="0"/>
                        <a:t>PIN3</a:t>
                      </a:r>
                      <a:endParaRPr kumimoji="1" lang="ja-JP" altLang="en-US"/>
                    </a:p>
                  </a:txBody>
                  <a:tcPr anchor="ctr"/>
                </a:tc>
                <a:extLst>
                  <a:ext uri="{0D108BD9-81ED-4DB2-BD59-A6C34878D82A}">
                    <a16:rowId xmlns:a16="http://schemas.microsoft.com/office/drawing/2014/main" val="1612156888"/>
                  </a:ext>
                </a:extLst>
              </a:tr>
              <a:tr h="370840">
                <a:tc>
                  <a:txBody>
                    <a:bodyPr/>
                    <a:lstStyle/>
                    <a:p>
                      <a:pPr algn="ctr"/>
                      <a:r>
                        <a:rPr kumimoji="1" lang="ja-JP" altLang="en-US"/>
                        <a:t>プロモーターを変えたことによる局在変化</a:t>
                      </a:r>
                    </a:p>
                  </a:txBody>
                  <a:tcPr anchor="ctr"/>
                </a:tc>
                <a:tc>
                  <a:txBody>
                    <a:bodyPr/>
                    <a:lstStyle/>
                    <a:p>
                      <a:pPr algn="ctr"/>
                      <a:r>
                        <a:rPr kumimoji="1" lang="ja-JP" altLang="en-US"/>
                        <a:t>無し</a:t>
                      </a:r>
                    </a:p>
                  </a:txBody>
                  <a:tcPr anchor="ctr"/>
                </a:tc>
                <a:tc>
                  <a:txBody>
                    <a:bodyPr/>
                    <a:lstStyle/>
                    <a:p>
                      <a:pPr algn="ctr"/>
                      <a:r>
                        <a:rPr kumimoji="1" lang="ja-JP" altLang="en-US"/>
                        <a:t>無し</a:t>
                      </a:r>
                    </a:p>
                  </a:txBody>
                  <a:tcPr anchor="ctr"/>
                </a:tc>
                <a:tc>
                  <a:txBody>
                    <a:bodyPr/>
                    <a:lstStyle/>
                    <a:p>
                      <a:pPr algn="ctr"/>
                      <a:r>
                        <a:rPr kumimoji="1" lang="ja-JP" altLang="en-US"/>
                        <a:t>無し</a:t>
                      </a:r>
                    </a:p>
                  </a:txBody>
                  <a:tcPr anchor="ctr"/>
                </a:tc>
                <a:tc>
                  <a:txBody>
                    <a:bodyPr/>
                    <a:lstStyle/>
                    <a:p>
                      <a:pPr algn="ctr"/>
                      <a:r>
                        <a:rPr kumimoji="1" lang="ja-JP" altLang="en-US"/>
                        <a:t>無し</a:t>
                      </a:r>
                    </a:p>
                  </a:txBody>
                  <a:tcPr anchor="ctr"/>
                </a:tc>
                <a:extLst>
                  <a:ext uri="{0D108BD9-81ED-4DB2-BD59-A6C34878D82A}">
                    <a16:rowId xmlns:a16="http://schemas.microsoft.com/office/drawing/2014/main" val="784849611"/>
                  </a:ext>
                </a:extLst>
              </a:tr>
            </a:tbl>
          </a:graphicData>
        </a:graphic>
      </p:graphicFrame>
    </p:spTree>
    <p:extLst>
      <p:ext uri="{BB962C8B-B14F-4D97-AF65-F5344CB8AC3E}">
        <p14:creationId xmlns:p14="http://schemas.microsoft.com/office/powerpoint/2010/main" val="231077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B75973-8460-C74F-B645-A480CE46510E}"/>
              </a:ext>
            </a:extLst>
          </p:cNvPr>
          <p:cNvSpPr>
            <a:spLocks noGrp="1"/>
          </p:cNvSpPr>
          <p:nvPr>
            <p:ph type="title"/>
          </p:nvPr>
        </p:nvSpPr>
        <p:spPr/>
        <p:txBody>
          <a:bodyPr>
            <a:normAutofit/>
          </a:bodyPr>
          <a:lstStyle/>
          <a:p>
            <a:r>
              <a:rPr lang="ja-JP" altLang="en-US"/>
              <a:t>仮説：</a:t>
            </a:r>
            <a:r>
              <a:rPr lang="en-US" altLang="ja-JP" dirty="0"/>
              <a:t>PIN8</a:t>
            </a:r>
            <a:r>
              <a:rPr lang="ja-JP" altLang="en-US"/>
              <a:t>が発現する細胞で</a:t>
            </a:r>
            <a:r>
              <a:rPr lang="en-US" altLang="ja-JP" dirty="0"/>
              <a:t>PIN8</a:t>
            </a:r>
            <a:r>
              <a:rPr lang="ja-JP" altLang="en-US"/>
              <a:t>が細胞内オーキシン</a:t>
            </a:r>
            <a:br>
              <a:rPr lang="en-US" altLang="ja-JP" dirty="0"/>
            </a:br>
            <a:r>
              <a:rPr lang="en-US" altLang="ja-JP" dirty="0"/>
              <a:t>	</a:t>
            </a:r>
            <a:r>
              <a:rPr lang="ja-JP" altLang="en-US"/>
              <a:t>濃度を上昇させた結果、側根形成が生じる</a:t>
            </a:r>
            <a:endParaRPr kumimoji="1" lang="ja-JP" altLang="en-US"/>
          </a:p>
        </p:txBody>
      </p:sp>
      <p:sp>
        <p:nvSpPr>
          <p:cNvPr id="3" name="テキスト プレースホルダー 2">
            <a:extLst>
              <a:ext uri="{FF2B5EF4-FFF2-40B4-BE49-F238E27FC236}">
                <a16:creationId xmlns:a16="http://schemas.microsoft.com/office/drawing/2014/main" id="{CDB7BB12-433C-6045-91BF-2DB1D7CA0AD3}"/>
              </a:ext>
            </a:extLst>
          </p:cNvPr>
          <p:cNvSpPr>
            <a:spLocks noGrp="1"/>
          </p:cNvSpPr>
          <p:nvPr>
            <p:ph type="body" idx="1"/>
          </p:nvPr>
        </p:nvSpPr>
        <p:spPr>
          <a:xfrm>
            <a:off x="300038" y="3547003"/>
            <a:ext cx="4198144" cy="461962"/>
          </a:xfrm>
          <a:ln>
            <a:solidFill>
              <a:schemeClr val="tx1"/>
            </a:solidFill>
          </a:ln>
        </p:spPr>
        <p:txBody>
          <a:bodyPr/>
          <a:lstStyle/>
          <a:p>
            <a:r>
              <a:rPr lang="en-US" altLang="ja-JP" b="0" i="1" dirty="0"/>
              <a:t>ProPIN8:</a:t>
            </a:r>
            <a:r>
              <a:rPr lang="en-US" altLang="ja-JP" b="0" i="1" dirty="0">
                <a:highlight>
                  <a:srgbClr val="FFFF00"/>
                </a:highlight>
              </a:rPr>
              <a:t>PIN2 or PIN3 </a:t>
            </a:r>
            <a:r>
              <a:rPr lang="en-US" altLang="ja-JP" b="0" dirty="0">
                <a:highlight>
                  <a:srgbClr val="FFFF00"/>
                </a:highlight>
              </a:rPr>
              <a:t>in WT</a:t>
            </a:r>
            <a:endParaRPr kumimoji="1" lang="ja-JP" altLang="en-US" b="0">
              <a:highlight>
                <a:srgbClr val="FFFF00"/>
              </a:highlight>
            </a:endParaRPr>
          </a:p>
        </p:txBody>
      </p:sp>
      <p:sp>
        <p:nvSpPr>
          <p:cNvPr id="4" name="コンテンツ プレースホルダー 3">
            <a:extLst>
              <a:ext uri="{FF2B5EF4-FFF2-40B4-BE49-F238E27FC236}">
                <a16:creationId xmlns:a16="http://schemas.microsoft.com/office/drawing/2014/main" id="{F8AC1F11-D3A9-134D-8D1A-CE6008BC87BF}"/>
              </a:ext>
            </a:extLst>
          </p:cNvPr>
          <p:cNvSpPr>
            <a:spLocks noGrp="1"/>
          </p:cNvSpPr>
          <p:nvPr>
            <p:ph sz="half" idx="2"/>
          </p:nvPr>
        </p:nvSpPr>
        <p:spPr>
          <a:xfrm>
            <a:off x="300038" y="4008965"/>
            <a:ext cx="4198144" cy="1709738"/>
          </a:xfrm>
          <a:ln>
            <a:solidFill>
              <a:schemeClr val="tx1"/>
            </a:solidFill>
          </a:ln>
        </p:spPr>
        <p:txBody>
          <a:bodyPr/>
          <a:lstStyle/>
          <a:p>
            <a:r>
              <a:rPr lang="ja-JP" altLang="en-US"/>
              <a:t>オーキシン濃度が減少</a:t>
            </a:r>
            <a:endParaRPr lang="en-US" altLang="ja-JP" dirty="0"/>
          </a:p>
          <a:p>
            <a:pPr marL="0" indent="0">
              <a:buNone/>
            </a:pPr>
            <a:r>
              <a:rPr lang="ja-JP" altLang="en-US" b="1"/>
              <a:t>→側根形成は抑制</a:t>
            </a:r>
            <a:endParaRPr kumimoji="1" lang="ja-JP" altLang="en-US" b="1"/>
          </a:p>
        </p:txBody>
      </p:sp>
      <p:sp>
        <p:nvSpPr>
          <p:cNvPr id="5" name="テキスト プレースホルダー 4">
            <a:extLst>
              <a:ext uri="{FF2B5EF4-FFF2-40B4-BE49-F238E27FC236}">
                <a16:creationId xmlns:a16="http://schemas.microsoft.com/office/drawing/2014/main" id="{BE8A5699-E451-E449-BF9F-FDBAB6B10C84}"/>
              </a:ext>
            </a:extLst>
          </p:cNvPr>
          <p:cNvSpPr>
            <a:spLocks noGrp="1"/>
          </p:cNvSpPr>
          <p:nvPr>
            <p:ph type="body" sz="quarter" idx="3"/>
          </p:nvPr>
        </p:nvSpPr>
        <p:spPr>
          <a:xfrm>
            <a:off x="4629150" y="3547001"/>
            <a:ext cx="4198144" cy="461963"/>
          </a:xfrm>
          <a:ln>
            <a:solidFill>
              <a:schemeClr val="tx1"/>
            </a:solidFill>
          </a:ln>
        </p:spPr>
        <p:txBody>
          <a:bodyPr/>
          <a:lstStyle/>
          <a:p>
            <a:r>
              <a:rPr lang="en-US" altLang="ja-JP" b="0" i="1" dirty="0"/>
              <a:t>ProPIN8:</a:t>
            </a:r>
            <a:r>
              <a:rPr lang="en-US" altLang="ja-JP" b="0" i="1" dirty="0">
                <a:highlight>
                  <a:srgbClr val="FFFF00"/>
                </a:highlight>
              </a:rPr>
              <a:t>AUX1 </a:t>
            </a:r>
            <a:r>
              <a:rPr lang="en-US" altLang="ja-JP" b="0" dirty="0">
                <a:highlight>
                  <a:srgbClr val="FFFF00"/>
                </a:highlight>
              </a:rPr>
              <a:t>in </a:t>
            </a:r>
            <a:r>
              <a:rPr lang="en-US" altLang="ja-JP" b="0" i="1" dirty="0">
                <a:highlight>
                  <a:srgbClr val="FFFF00"/>
                </a:highlight>
              </a:rPr>
              <a:t>pin8</a:t>
            </a:r>
            <a:r>
              <a:rPr lang="ja-JP" altLang="en-US" b="0" i="1">
                <a:highlight>
                  <a:srgbClr val="FFFF00"/>
                </a:highlight>
              </a:rPr>
              <a:t>　</a:t>
            </a:r>
            <a:endParaRPr kumimoji="1" lang="ja-JP" altLang="en-US" b="0" i="1">
              <a:highlight>
                <a:srgbClr val="FFFF00"/>
              </a:highlight>
            </a:endParaRPr>
          </a:p>
        </p:txBody>
      </p:sp>
      <p:sp>
        <p:nvSpPr>
          <p:cNvPr id="6" name="コンテンツ プレースホルダー 5">
            <a:extLst>
              <a:ext uri="{FF2B5EF4-FFF2-40B4-BE49-F238E27FC236}">
                <a16:creationId xmlns:a16="http://schemas.microsoft.com/office/drawing/2014/main" id="{49A6BCE6-45EE-0F4B-BF9B-0215912B1A2E}"/>
              </a:ext>
            </a:extLst>
          </p:cNvPr>
          <p:cNvSpPr>
            <a:spLocks noGrp="1"/>
          </p:cNvSpPr>
          <p:nvPr>
            <p:ph sz="quarter" idx="4"/>
          </p:nvPr>
        </p:nvSpPr>
        <p:spPr>
          <a:xfrm>
            <a:off x="4629150" y="4008965"/>
            <a:ext cx="4198144" cy="1709738"/>
          </a:xfrm>
          <a:ln>
            <a:solidFill>
              <a:schemeClr val="tx1"/>
            </a:solidFill>
          </a:ln>
        </p:spPr>
        <p:txBody>
          <a:bodyPr/>
          <a:lstStyle/>
          <a:p>
            <a:r>
              <a:rPr lang="ja-JP" altLang="en-US"/>
              <a:t>オーキシン濃度が上昇</a:t>
            </a:r>
            <a:endParaRPr lang="en-US" altLang="ja-JP" dirty="0"/>
          </a:p>
          <a:p>
            <a:pPr marL="0" indent="0">
              <a:buNone/>
            </a:pPr>
            <a:r>
              <a:rPr lang="ja-JP" altLang="en-US" b="1"/>
              <a:t>→側根形成は回復</a:t>
            </a:r>
            <a:endParaRPr kumimoji="1" lang="ja-JP" altLang="en-US" b="1"/>
          </a:p>
        </p:txBody>
      </p:sp>
      <p:sp>
        <p:nvSpPr>
          <p:cNvPr id="10" name="テキスト ボックス 9">
            <a:extLst>
              <a:ext uri="{FF2B5EF4-FFF2-40B4-BE49-F238E27FC236}">
                <a16:creationId xmlns:a16="http://schemas.microsoft.com/office/drawing/2014/main" id="{01707795-BE9B-DF4F-93E0-72022EAD8971}"/>
              </a:ext>
            </a:extLst>
          </p:cNvPr>
          <p:cNvSpPr txBox="1"/>
          <p:nvPr/>
        </p:nvSpPr>
        <p:spPr>
          <a:xfrm>
            <a:off x="300038" y="1479233"/>
            <a:ext cx="8527256" cy="1200329"/>
          </a:xfrm>
          <a:prstGeom prst="rect">
            <a:avLst/>
          </a:prstGeom>
          <a:noFill/>
        </p:spPr>
        <p:txBody>
          <a:bodyPr wrap="square" rtlCol="0">
            <a:spAutoFit/>
          </a:bodyPr>
          <a:lstStyle/>
          <a:p>
            <a:r>
              <a:rPr kumimoji="1" lang="ja-JP" altLang="en-US" sz="2400"/>
              <a:t>手法</a:t>
            </a:r>
            <a:r>
              <a:rPr kumimoji="1" lang="en-US" altLang="ja-JP" sz="2400" dirty="0"/>
              <a:t>:</a:t>
            </a:r>
          </a:p>
          <a:p>
            <a:r>
              <a:rPr kumimoji="1" lang="en-US" altLang="ja-JP" sz="2400" dirty="0"/>
              <a:t> PIN8</a:t>
            </a:r>
            <a:r>
              <a:rPr kumimoji="1" lang="ja-JP" altLang="en-US" sz="2400"/>
              <a:t>が発現する細胞で、オーキシン濃度の上昇、減少が生じる系統を作って側根形成を観察する。</a:t>
            </a:r>
            <a:endParaRPr kumimoji="1" lang="en-US" altLang="ja-JP" sz="2400" dirty="0"/>
          </a:p>
        </p:txBody>
      </p:sp>
      <p:sp>
        <p:nvSpPr>
          <p:cNvPr id="8" name="テキスト ボックス 7">
            <a:extLst>
              <a:ext uri="{FF2B5EF4-FFF2-40B4-BE49-F238E27FC236}">
                <a16:creationId xmlns:a16="http://schemas.microsoft.com/office/drawing/2014/main" id="{5B6EB04B-BC21-8A41-BCDA-BC007C4216C7}"/>
              </a:ext>
            </a:extLst>
          </p:cNvPr>
          <p:cNvSpPr txBox="1"/>
          <p:nvPr/>
        </p:nvSpPr>
        <p:spPr>
          <a:xfrm>
            <a:off x="304800" y="3060192"/>
            <a:ext cx="2395207" cy="461665"/>
          </a:xfrm>
          <a:prstGeom prst="rect">
            <a:avLst/>
          </a:prstGeom>
          <a:noFill/>
        </p:spPr>
        <p:txBody>
          <a:bodyPr wrap="none" rtlCol="0">
            <a:spAutoFit/>
          </a:bodyPr>
          <a:lstStyle/>
          <a:p>
            <a:r>
              <a:rPr kumimoji="1" lang="ja-JP" altLang="en-US" sz="2400"/>
              <a:t>予想される結果</a:t>
            </a:r>
            <a:r>
              <a:rPr kumimoji="1" lang="en-US" altLang="ja-JP" sz="2400" dirty="0"/>
              <a:t> :</a:t>
            </a:r>
            <a:endParaRPr kumimoji="1" lang="ja-JP" altLang="en-US" sz="2400"/>
          </a:p>
        </p:txBody>
      </p:sp>
      <p:sp>
        <p:nvSpPr>
          <p:cNvPr id="7" name="スライド番号プレースホルダー 6">
            <a:extLst>
              <a:ext uri="{FF2B5EF4-FFF2-40B4-BE49-F238E27FC236}">
                <a16:creationId xmlns:a16="http://schemas.microsoft.com/office/drawing/2014/main" id="{6E789A58-1BBF-6E4A-A1FB-FEDCBA464357}"/>
              </a:ext>
            </a:extLst>
          </p:cNvPr>
          <p:cNvSpPr>
            <a:spLocks noGrp="1"/>
          </p:cNvSpPr>
          <p:nvPr>
            <p:ph type="sldNum" sz="quarter" idx="12"/>
          </p:nvPr>
        </p:nvSpPr>
        <p:spPr>
          <a:xfrm>
            <a:off x="7086600" y="0"/>
            <a:ext cx="2057400" cy="365125"/>
          </a:xfrm>
        </p:spPr>
        <p:txBody>
          <a:bodyPr/>
          <a:lstStyle/>
          <a:p>
            <a:fld id="{FD242490-7246-9146-BA62-C7176B85F9CF}" type="slidenum">
              <a:rPr kumimoji="1" lang="ja-JP" altLang="en-US" sz="1800" smtClean="0">
                <a:solidFill>
                  <a:schemeClr val="bg1"/>
                </a:solidFill>
              </a:rPr>
              <a:t>18</a:t>
            </a:fld>
            <a:endParaRPr kumimoji="1" lang="ja-JP" altLang="en-US">
              <a:solidFill>
                <a:schemeClr val="bg1"/>
              </a:solidFill>
            </a:endParaRPr>
          </a:p>
        </p:txBody>
      </p:sp>
    </p:spTree>
    <p:extLst>
      <p:ext uri="{BB962C8B-B14F-4D97-AF65-F5344CB8AC3E}">
        <p14:creationId xmlns:p14="http://schemas.microsoft.com/office/powerpoint/2010/main" val="260676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61337-ACF3-E94A-BB79-DDD833D55B3A}"/>
              </a:ext>
            </a:extLst>
          </p:cNvPr>
          <p:cNvSpPr>
            <a:spLocks noGrp="1"/>
          </p:cNvSpPr>
          <p:nvPr>
            <p:ph type="title"/>
          </p:nvPr>
        </p:nvSpPr>
        <p:spPr/>
        <p:txBody>
          <a:bodyPr/>
          <a:lstStyle/>
          <a:p>
            <a:pPr algn="ctr"/>
            <a:r>
              <a:rPr kumimoji="1" lang="ja-JP" altLang="en-US"/>
              <a:t>側根形成過程</a:t>
            </a:r>
          </a:p>
        </p:txBody>
      </p:sp>
      <p:sp>
        <p:nvSpPr>
          <p:cNvPr id="4" name="テキスト ボックス 3">
            <a:extLst>
              <a:ext uri="{FF2B5EF4-FFF2-40B4-BE49-F238E27FC236}">
                <a16:creationId xmlns:a16="http://schemas.microsoft.com/office/drawing/2014/main" id="{BD88A9C0-EDDC-8B47-B189-B85E229EDDFE}"/>
              </a:ext>
            </a:extLst>
          </p:cNvPr>
          <p:cNvSpPr txBox="1"/>
          <p:nvPr/>
        </p:nvSpPr>
        <p:spPr>
          <a:xfrm>
            <a:off x="295835" y="1263665"/>
            <a:ext cx="8552329" cy="5355312"/>
          </a:xfrm>
          <a:prstGeom prst="rect">
            <a:avLst/>
          </a:prstGeom>
          <a:noFill/>
        </p:spPr>
        <p:txBody>
          <a:bodyPr wrap="square" rtlCol="0">
            <a:spAutoFit/>
          </a:bodyPr>
          <a:lstStyle/>
          <a:p>
            <a:pPr marL="342900" indent="-342900">
              <a:buAutoNum type="arabicPeriod"/>
            </a:pPr>
            <a:r>
              <a:rPr kumimoji="1" lang="ja-JP" altLang="en-US">
                <a:solidFill>
                  <a:srgbClr val="FF0000"/>
                </a:solidFill>
              </a:rPr>
              <a:t>側根形成の位置決定</a:t>
            </a:r>
            <a:r>
              <a:rPr kumimoji="1" lang="en-US" altLang="ja-JP" dirty="0">
                <a:solidFill>
                  <a:srgbClr val="FF0000"/>
                </a:solidFill>
              </a:rPr>
              <a:t> (LR positioning) : </a:t>
            </a:r>
            <a:r>
              <a:rPr kumimoji="1" lang="ja-JP" altLang="en-US">
                <a:solidFill>
                  <a:srgbClr val="FF0000"/>
                </a:solidFill>
              </a:rPr>
              <a:t>側根創始細胞</a:t>
            </a:r>
            <a:r>
              <a:rPr kumimoji="1" lang="en-US" altLang="ja-JP" dirty="0">
                <a:solidFill>
                  <a:srgbClr val="FF0000"/>
                </a:solidFill>
              </a:rPr>
              <a:t>(LR founder cells)</a:t>
            </a:r>
            <a:r>
              <a:rPr kumimoji="1" lang="ja-JP" altLang="en-US">
                <a:solidFill>
                  <a:srgbClr val="FF0000"/>
                </a:solidFill>
              </a:rPr>
              <a:t>の決定</a:t>
            </a:r>
            <a:endParaRPr kumimoji="1" lang="en-US" altLang="ja-JP" dirty="0">
              <a:solidFill>
                <a:srgbClr val="FF0000"/>
              </a:solidFill>
            </a:endParaRPr>
          </a:p>
          <a:p>
            <a:pPr marL="342900" indent="-342900">
              <a:buAutoNum type="arabicPeriod"/>
            </a:pPr>
            <a:endParaRPr kumimoji="1" lang="en-US" altLang="ja-JP" dirty="0"/>
          </a:p>
          <a:p>
            <a:pPr marL="342900" indent="-342900">
              <a:buAutoNum type="arabicPeriod"/>
            </a:pPr>
            <a:r>
              <a:rPr kumimoji="1" lang="ja-JP" altLang="en-US"/>
              <a:t>側根形成の開始</a:t>
            </a:r>
            <a:r>
              <a:rPr kumimoji="1" lang="en-US" altLang="ja-JP" dirty="0"/>
              <a:t> (LR initiation) : </a:t>
            </a:r>
            <a:r>
              <a:rPr kumimoji="1" lang="ja-JP" altLang="en-US"/>
              <a:t>側根創始細胞の非対称分裂が始まる</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t>側根の成長</a:t>
            </a:r>
            <a:r>
              <a:rPr kumimoji="1" lang="en-US" altLang="ja-JP" dirty="0"/>
              <a:t> (LR outgrowth) : </a:t>
            </a:r>
            <a:r>
              <a:rPr kumimoji="1" lang="ja-JP" altLang="en-US"/>
              <a:t>側根が成長していく</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t>側根の出現</a:t>
            </a:r>
            <a:r>
              <a:rPr kumimoji="1" lang="en-US" altLang="ja-JP" dirty="0"/>
              <a:t> (LR emergence) : </a:t>
            </a:r>
            <a:r>
              <a:rPr kumimoji="1" lang="ja-JP" altLang="en-US"/>
              <a:t>側根が内皮、皮層、表皮細胞を突破し出現する</a:t>
            </a:r>
            <a:endParaRPr kumimoji="1" lang="en-US" altLang="ja-JP" dirty="0"/>
          </a:p>
          <a:p>
            <a:endParaRPr kumimoji="1" lang="en-US" altLang="ja-JP" dirty="0"/>
          </a:p>
          <a:p>
            <a:endParaRPr kumimoji="1" lang="en-US" altLang="ja-JP" dirty="0"/>
          </a:p>
          <a:p>
            <a:r>
              <a:rPr kumimoji="1" lang="ja-JP" altLang="en-US"/>
              <a:t>　　　</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pic>
        <p:nvPicPr>
          <p:cNvPr id="7" name="図 6">
            <a:extLst>
              <a:ext uri="{FF2B5EF4-FFF2-40B4-BE49-F238E27FC236}">
                <a16:creationId xmlns:a16="http://schemas.microsoft.com/office/drawing/2014/main" id="{323B9E68-8A8E-DA46-AA6F-FE2EE3EDA066}"/>
              </a:ext>
            </a:extLst>
          </p:cNvPr>
          <p:cNvPicPr>
            <a:picLocks noChangeAspect="1"/>
          </p:cNvPicPr>
          <p:nvPr/>
        </p:nvPicPr>
        <p:blipFill>
          <a:blip r:embed="rId2"/>
          <a:stretch>
            <a:fillRect/>
          </a:stretch>
        </p:blipFill>
        <p:spPr>
          <a:xfrm>
            <a:off x="-1" y="4595771"/>
            <a:ext cx="9144000" cy="1466681"/>
          </a:xfrm>
          <a:prstGeom prst="rect">
            <a:avLst/>
          </a:prstGeom>
        </p:spPr>
      </p:pic>
      <p:sp>
        <p:nvSpPr>
          <p:cNvPr id="8" name="テキスト ボックス 7">
            <a:extLst>
              <a:ext uri="{FF2B5EF4-FFF2-40B4-BE49-F238E27FC236}">
                <a16:creationId xmlns:a16="http://schemas.microsoft.com/office/drawing/2014/main" id="{088F8CCE-EC64-1448-B017-F61E5BD15CB5}"/>
              </a:ext>
            </a:extLst>
          </p:cNvPr>
          <p:cNvSpPr txBox="1"/>
          <p:nvPr/>
        </p:nvSpPr>
        <p:spPr>
          <a:xfrm>
            <a:off x="1877568" y="5502899"/>
            <a:ext cx="743712" cy="923330"/>
          </a:xfrm>
          <a:prstGeom prst="rect">
            <a:avLst/>
          </a:prstGeom>
          <a:solidFill>
            <a:schemeClr val="bg1"/>
          </a:solidFill>
        </p:spPr>
        <p:txBody>
          <a:bodyPr wrap="square" rtlCol="0">
            <a:spAutoFit/>
          </a:bodyPr>
          <a:lstStyle/>
          <a:p>
            <a:r>
              <a:rPr kumimoji="1" lang="ja-JP" altLang="en-US"/>
              <a:t>基部</a:t>
            </a:r>
            <a:endParaRPr kumimoji="1" lang="en-US" altLang="ja-JP" dirty="0"/>
          </a:p>
          <a:p>
            <a:r>
              <a:rPr kumimoji="1" lang="ja-JP" altLang="en-US"/>
              <a:t>メリステム</a:t>
            </a:r>
          </a:p>
        </p:txBody>
      </p:sp>
      <p:sp>
        <p:nvSpPr>
          <p:cNvPr id="9" name="テキスト ボックス 8">
            <a:extLst>
              <a:ext uri="{FF2B5EF4-FFF2-40B4-BE49-F238E27FC236}">
                <a16:creationId xmlns:a16="http://schemas.microsoft.com/office/drawing/2014/main" id="{F6BE1B06-8487-2B4E-AA05-64920753E54B}"/>
              </a:ext>
            </a:extLst>
          </p:cNvPr>
          <p:cNvSpPr txBox="1"/>
          <p:nvPr/>
        </p:nvSpPr>
        <p:spPr>
          <a:xfrm>
            <a:off x="603504" y="5594339"/>
            <a:ext cx="1162498" cy="369332"/>
          </a:xfrm>
          <a:prstGeom prst="rect">
            <a:avLst/>
          </a:prstGeom>
          <a:solidFill>
            <a:schemeClr val="bg1"/>
          </a:solidFill>
        </p:spPr>
        <p:txBody>
          <a:bodyPr wrap="none" rtlCol="0">
            <a:spAutoFit/>
          </a:bodyPr>
          <a:lstStyle/>
          <a:p>
            <a:r>
              <a:rPr kumimoji="1" lang="ja-JP" altLang="en-US"/>
              <a:t>メリステム</a:t>
            </a:r>
          </a:p>
        </p:txBody>
      </p:sp>
      <p:sp>
        <p:nvSpPr>
          <p:cNvPr id="11" name="テキスト ボックス 10">
            <a:extLst>
              <a:ext uri="{FF2B5EF4-FFF2-40B4-BE49-F238E27FC236}">
                <a16:creationId xmlns:a16="http://schemas.microsoft.com/office/drawing/2014/main" id="{196C771E-F06A-2043-BBD1-0CD9A521E6BC}"/>
              </a:ext>
            </a:extLst>
          </p:cNvPr>
          <p:cNvSpPr txBox="1"/>
          <p:nvPr/>
        </p:nvSpPr>
        <p:spPr>
          <a:xfrm>
            <a:off x="5653363" y="5585719"/>
            <a:ext cx="1107996" cy="646331"/>
          </a:xfrm>
          <a:prstGeom prst="rect">
            <a:avLst/>
          </a:prstGeom>
          <a:solidFill>
            <a:schemeClr val="bg1"/>
          </a:solidFill>
        </p:spPr>
        <p:txBody>
          <a:bodyPr wrap="none" rtlCol="0">
            <a:spAutoFit/>
          </a:bodyPr>
          <a:lstStyle/>
          <a:p>
            <a:r>
              <a:rPr kumimoji="1" lang="ja-JP" altLang="en-US"/>
              <a:t>側根形成</a:t>
            </a:r>
            <a:endParaRPr kumimoji="1" lang="en-US" altLang="ja-JP" dirty="0"/>
          </a:p>
          <a:p>
            <a:r>
              <a:rPr kumimoji="1" lang="ja-JP" altLang="en-US"/>
              <a:t>開始領域</a:t>
            </a:r>
          </a:p>
        </p:txBody>
      </p:sp>
      <p:sp>
        <p:nvSpPr>
          <p:cNvPr id="12" name="テキスト ボックス 11">
            <a:extLst>
              <a:ext uri="{FF2B5EF4-FFF2-40B4-BE49-F238E27FC236}">
                <a16:creationId xmlns:a16="http://schemas.microsoft.com/office/drawing/2014/main" id="{5E72EA22-9C89-E64E-A6C9-AD03C3AC7702}"/>
              </a:ext>
            </a:extLst>
          </p:cNvPr>
          <p:cNvSpPr txBox="1"/>
          <p:nvPr/>
        </p:nvSpPr>
        <p:spPr>
          <a:xfrm>
            <a:off x="7654307" y="5511288"/>
            <a:ext cx="1107996" cy="646331"/>
          </a:xfrm>
          <a:prstGeom prst="rect">
            <a:avLst/>
          </a:prstGeom>
          <a:solidFill>
            <a:schemeClr val="bg1"/>
          </a:solidFill>
        </p:spPr>
        <p:txBody>
          <a:bodyPr wrap="none" rtlCol="0">
            <a:spAutoFit/>
          </a:bodyPr>
          <a:lstStyle/>
          <a:p>
            <a:r>
              <a:rPr kumimoji="1" lang="ja-JP" altLang="en-US"/>
              <a:t>側根出現</a:t>
            </a:r>
            <a:endParaRPr kumimoji="1" lang="en-US" altLang="ja-JP" dirty="0"/>
          </a:p>
          <a:p>
            <a:r>
              <a:rPr kumimoji="1" lang="ja-JP" altLang="en-US"/>
              <a:t>領域</a:t>
            </a:r>
          </a:p>
        </p:txBody>
      </p:sp>
      <p:sp>
        <p:nvSpPr>
          <p:cNvPr id="13" name="テキスト ボックス 12">
            <a:extLst>
              <a:ext uri="{FF2B5EF4-FFF2-40B4-BE49-F238E27FC236}">
                <a16:creationId xmlns:a16="http://schemas.microsoft.com/office/drawing/2014/main" id="{0A8D76E3-9E11-7B40-917B-FAA2F8EF7579}"/>
              </a:ext>
            </a:extLst>
          </p:cNvPr>
          <p:cNvSpPr txBox="1"/>
          <p:nvPr/>
        </p:nvSpPr>
        <p:spPr>
          <a:xfrm>
            <a:off x="3719220" y="5585081"/>
            <a:ext cx="1194156" cy="646331"/>
          </a:xfrm>
          <a:prstGeom prst="rect">
            <a:avLst/>
          </a:prstGeom>
          <a:solidFill>
            <a:schemeClr val="bg1"/>
          </a:solidFill>
        </p:spPr>
        <p:txBody>
          <a:bodyPr wrap="square" rtlCol="0">
            <a:spAutoFit/>
          </a:bodyPr>
          <a:lstStyle/>
          <a:p>
            <a:r>
              <a:rPr kumimoji="1" lang="ja-JP" altLang="en-US"/>
              <a:t>核移行領域</a:t>
            </a:r>
          </a:p>
        </p:txBody>
      </p:sp>
      <p:sp>
        <p:nvSpPr>
          <p:cNvPr id="15" name="テキスト ボックス 14">
            <a:extLst>
              <a:ext uri="{FF2B5EF4-FFF2-40B4-BE49-F238E27FC236}">
                <a16:creationId xmlns:a16="http://schemas.microsoft.com/office/drawing/2014/main" id="{5615939C-CF57-DC4E-9334-FD5C816E33F8}"/>
              </a:ext>
            </a:extLst>
          </p:cNvPr>
          <p:cNvSpPr txBox="1"/>
          <p:nvPr/>
        </p:nvSpPr>
        <p:spPr>
          <a:xfrm>
            <a:off x="6792074" y="6418605"/>
            <a:ext cx="2351926" cy="369332"/>
          </a:xfrm>
          <a:prstGeom prst="rect">
            <a:avLst/>
          </a:prstGeom>
          <a:noFill/>
        </p:spPr>
        <p:txBody>
          <a:bodyPr wrap="none" rtlCol="0">
            <a:spAutoFit/>
          </a:bodyPr>
          <a:lstStyle/>
          <a:p>
            <a:r>
              <a:rPr kumimoji="1" lang="en-US" altLang="ja-JP" dirty="0"/>
              <a:t>(</a:t>
            </a:r>
            <a:r>
              <a:rPr kumimoji="1" lang="en-US" altLang="ja-JP" dirty="0" err="1"/>
              <a:t>Lavenus</a:t>
            </a:r>
            <a:r>
              <a:rPr kumimoji="1" lang="en-US" altLang="ja-JP" dirty="0"/>
              <a:t> et al. 2013)</a:t>
            </a:r>
            <a:endParaRPr kumimoji="1" lang="ja-JP" altLang="en-US"/>
          </a:p>
        </p:txBody>
      </p:sp>
      <p:sp>
        <p:nvSpPr>
          <p:cNvPr id="16" name="正方形/長方形 15">
            <a:extLst>
              <a:ext uri="{FF2B5EF4-FFF2-40B4-BE49-F238E27FC236}">
                <a16:creationId xmlns:a16="http://schemas.microsoft.com/office/drawing/2014/main" id="{FD0749BC-B711-0546-9843-3B3220E69C2C}"/>
              </a:ext>
            </a:extLst>
          </p:cNvPr>
          <p:cNvSpPr/>
          <p:nvPr/>
        </p:nvSpPr>
        <p:spPr>
          <a:xfrm>
            <a:off x="295835" y="3763025"/>
            <a:ext cx="283285" cy="283285"/>
          </a:xfrm>
          <a:prstGeom prst="rect">
            <a:avLst/>
          </a:prstGeom>
          <a:solidFill>
            <a:srgbClr val="6FB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766A000-754B-304D-9FC7-D5A236E0F377}"/>
              </a:ext>
            </a:extLst>
          </p:cNvPr>
          <p:cNvSpPr/>
          <p:nvPr/>
        </p:nvSpPr>
        <p:spPr>
          <a:xfrm>
            <a:off x="295834" y="4130696"/>
            <a:ext cx="283285" cy="283285"/>
          </a:xfrm>
          <a:prstGeom prst="rect">
            <a:avLst/>
          </a:prstGeom>
          <a:solidFill>
            <a:srgbClr val="F893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856F136-988B-7641-B74D-82C706400CDB}"/>
              </a:ext>
            </a:extLst>
          </p:cNvPr>
          <p:cNvSpPr txBox="1"/>
          <p:nvPr/>
        </p:nvSpPr>
        <p:spPr>
          <a:xfrm>
            <a:off x="603504" y="3727155"/>
            <a:ext cx="774571" cy="369332"/>
          </a:xfrm>
          <a:prstGeom prst="rect">
            <a:avLst/>
          </a:prstGeom>
          <a:noFill/>
        </p:spPr>
        <p:txBody>
          <a:bodyPr wrap="none" rtlCol="0">
            <a:spAutoFit/>
          </a:bodyPr>
          <a:lstStyle/>
          <a:p>
            <a:r>
              <a:rPr kumimoji="1" lang="en-US" altLang="ja-JP" dirty="0"/>
              <a:t>: DR5</a:t>
            </a:r>
            <a:endParaRPr kumimoji="1" lang="ja-JP" altLang="en-US"/>
          </a:p>
        </p:txBody>
      </p:sp>
      <p:sp>
        <p:nvSpPr>
          <p:cNvPr id="19" name="テキスト ボックス 18">
            <a:extLst>
              <a:ext uri="{FF2B5EF4-FFF2-40B4-BE49-F238E27FC236}">
                <a16:creationId xmlns:a16="http://schemas.microsoft.com/office/drawing/2014/main" id="{7AF0A653-920F-6043-9ED8-457FA7077F37}"/>
              </a:ext>
            </a:extLst>
          </p:cNvPr>
          <p:cNvSpPr txBox="1"/>
          <p:nvPr/>
        </p:nvSpPr>
        <p:spPr>
          <a:xfrm>
            <a:off x="605633" y="4096487"/>
            <a:ext cx="1236236" cy="369332"/>
          </a:xfrm>
          <a:prstGeom prst="rect">
            <a:avLst/>
          </a:prstGeom>
          <a:noFill/>
        </p:spPr>
        <p:txBody>
          <a:bodyPr wrap="none" rtlCol="0">
            <a:spAutoFit/>
          </a:bodyPr>
          <a:lstStyle/>
          <a:p>
            <a:r>
              <a:rPr kumimoji="1" lang="en-US" altLang="ja-JP" dirty="0"/>
              <a:t>: </a:t>
            </a:r>
            <a:r>
              <a:rPr kumimoji="1" lang="ja-JP" altLang="en-US"/>
              <a:t>内鞘細胞</a:t>
            </a:r>
          </a:p>
        </p:txBody>
      </p:sp>
      <p:sp>
        <p:nvSpPr>
          <p:cNvPr id="3" name="スライド番号プレースホルダー 2">
            <a:extLst>
              <a:ext uri="{FF2B5EF4-FFF2-40B4-BE49-F238E27FC236}">
                <a16:creationId xmlns:a16="http://schemas.microsoft.com/office/drawing/2014/main" id="{1B31E9F3-C4B9-D640-ABF5-21E8F0DE3F3C}"/>
              </a:ext>
            </a:extLst>
          </p:cNvPr>
          <p:cNvSpPr>
            <a:spLocks noGrp="1"/>
          </p:cNvSpPr>
          <p:nvPr>
            <p:ph type="sldNum" sz="quarter" idx="12"/>
          </p:nvPr>
        </p:nvSpPr>
        <p:spPr>
          <a:xfrm>
            <a:off x="6457950" y="6356351"/>
            <a:ext cx="2057400" cy="363600"/>
          </a:xfrm>
        </p:spPr>
        <p:txBody>
          <a:bodyPr/>
          <a:lstStyle/>
          <a:p>
            <a:fld id="{FD242490-7246-9146-BA62-C7176B85F9CF}" type="slidenum">
              <a:rPr kumimoji="1" lang="ja-JP" altLang="en-US" smtClean="0"/>
              <a:t>1</a:t>
            </a:fld>
            <a:endParaRPr kumimoji="1" lang="ja-JP" altLang="en-US"/>
          </a:p>
        </p:txBody>
      </p:sp>
      <p:sp>
        <p:nvSpPr>
          <p:cNvPr id="20" name="スライド番号プレースホルダー 4">
            <a:extLst>
              <a:ext uri="{FF2B5EF4-FFF2-40B4-BE49-F238E27FC236}">
                <a16:creationId xmlns:a16="http://schemas.microsoft.com/office/drawing/2014/main" id="{3AEDADDF-AFB1-194B-8F9C-DA0A935F9152}"/>
              </a:ext>
            </a:extLst>
          </p:cNvPr>
          <p:cNvSpPr txBox="1">
            <a:spLocks/>
          </p:cNvSpPr>
          <p:nvPr/>
        </p:nvSpPr>
        <p:spPr>
          <a:xfrm>
            <a:off x="7079742" y="-97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D242490-7246-9146-BA62-C7176B85F9CF}" type="slidenum">
              <a:rPr kumimoji="1" lang="ja-JP" altLang="en-US" smtClean="0"/>
              <a:pPr/>
              <a:t>1</a:t>
            </a:fld>
            <a:endParaRPr kumimoji="1" lang="ja-JP" altLang="en-US"/>
          </a:p>
        </p:txBody>
      </p:sp>
    </p:spTree>
    <p:extLst>
      <p:ext uri="{BB962C8B-B14F-4D97-AF65-F5344CB8AC3E}">
        <p14:creationId xmlns:p14="http://schemas.microsoft.com/office/powerpoint/2010/main" val="330580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E03773-44F3-A543-9779-33E3D04B3D6F}"/>
              </a:ext>
            </a:extLst>
          </p:cNvPr>
          <p:cNvSpPr>
            <a:spLocks noGrp="1"/>
          </p:cNvSpPr>
          <p:nvPr>
            <p:ph type="title"/>
          </p:nvPr>
        </p:nvSpPr>
        <p:spPr/>
        <p:txBody>
          <a:bodyPr>
            <a:normAutofit fontScale="90000"/>
          </a:bodyPr>
          <a:lstStyle/>
          <a:p>
            <a:pPr algn="ctr"/>
            <a:r>
              <a:rPr kumimoji="1" lang="ja-JP" altLang="en-US"/>
              <a:t>野生型背景において</a:t>
            </a:r>
            <a:br>
              <a:rPr kumimoji="1" lang="en-US" altLang="ja-JP" dirty="0"/>
            </a:br>
            <a:r>
              <a:rPr lang="en-US" altLang="ja-JP" i="1" dirty="0"/>
              <a:t>Pro</a:t>
            </a:r>
            <a:r>
              <a:rPr kumimoji="1" lang="en-US" altLang="ja-JP" i="1" dirty="0"/>
              <a:t>PIN8:PIN2 or PIN3</a:t>
            </a:r>
            <a:r>
              <a:rPr lang="ja-JP" altLang="en-US"/>
              <a:t>を</a:t>
            </a:r>
            <a:r>
              <a:rPr kumimoji="1" lang="ja-JP" altLang="en-US"/>
              <a:t>発現</a:t>
            </a:r>
            <a:r>
              <a:rPr lang="ja-JP" altLang="en-US"/>
              <a:t>させると側根形成は抑制された</a:t>
            </a:r>
            <a:endParaRPr kumimoji="1" lang="ja-JP" altLang="en-US"/>
          </a:p>
        </p:txBody>
      </p:sp>
      <p:grpSp>
        <p:nvGrpSpPr>
          <p:cNvPr id="35" name="グループ化 34">
            <a:extLst>
              <a:ext uri="{FF2B5EF4-FFF2-40B4-BE49-F238E27FC236}">
                <a16:creationId xmlns:a16="http://schemas.microsoft.com/office/drawing/2014/main" id="{697BF80F-2637-844B-8877-AB8864D410EE}"/>
              </a:ext>
            </a:extLst>
          </p:cNvPr>
          <p:cNvGrpSpPr/>
          <p:nvPr/>
        </p:nvGrpSpPr>
        <p:grpSpPr>
          <a:xfrm>
            <a:off x="38191" y="1685844"/>
            <a:ext cx="4853768" cy="4041787"/>
            <a:chOff x="38191" y="1685844"/>
            <a:chExt cx="4853768" cy="4041787"/>
          </a:xfrm>
        </p:grpSpPr>
        <p:pic>
          <p:nvPicPr>
            <p:cNvPr id="7" name="図 6">
              <a:extLst>
                <a:ext uri="{FF2B5EF4-FFF2-40B4-BE49-F238E27FC236}">
                  <a16:creationId xmlns:a16="http://schemas.microsoft.com/office/drawing/2014/main" id="{48B82BAB-14A4-E641-A979-A19DBCFF51D0}"/>
                </a:ext>
              </a:extLst>
            </p:cNvPr>
            <p:cNvPicPr>
              <a:picLocks noChangeAspect="1"/>
            </p:cNvPicPr>
            <p:nvPr/>
          </p:nvPicPr>
          <p:blipFill>
            <a:blip r:embed="rId3"/>
            <a:stretch>
              <a:fillRect/>
            </a:stretch>
          </p:blipFill>
          <p:spPr>
            <a:xfrm>
              <a:off x="896557" y="1864596"/>
              <a:ext cx="3960000" cy="3807243"/>
            </a:xfrm>
            <a:prstGeom prst="rect">
              <a:avLst/>
            </a:prstGeom>
          </p:spPr>
        </p:pic>
        <p:sp>
          <p:nvSpPr>
            <p:cNvPr id="5" name="テキスト ボックス 4">
              <a:extLst>
                <a:ext uri="{FF2B5EF4-FFF2-40B4-BE49-F238E27FC236}">
                  <a16:creationId xmlns:a16="http://schemas.microsoft.com/office/drawing/2014/main" id="{E344AD6B-C666-514C-B6FA-6B45C6D10D23}"/>
                </a:ext>
              </a:extLst>
            </p:cNvPr>
            <p:cNvSpPr txBox="1"/>
            <p:nvPr/>
          </p:nvSpPr>
          <p:spPr>
            <a:xfrm>
              <a:off x="571459" y="4770638"/>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8" name="テキスト ボックス 7">
              <a:extLst>
                <a:ext uri="{FF2B5EF4-FFF2-40B4-BE49-F238E27FC236}">
                  <a16:creationId xmlns:a16="http://schemas.microsoft.com/office/drawing/2014/main" id="{2269A7E4-2117-5C43-A763-7431772A5F1E}"/>
                </a:ext>
              </a:extLst>
            </p:cNvPr>
            <p:cNvSpPr txBox="1"/>
            <p:nvPr/>
          </p:nvSpPr>
          <p:spPr>
            <a:xfrm>
              <a:off x="379098" y="4308860"/>
              <a:ext cx="470000" cy="338554"/>
            </a:xfrm>
            <a:prstGeom prst="rect">
              <a:avLst/>
            </a:prstGeom>
            <a:solidFill>
              <a:schemeClr val="bg1"/>
            </a:solidFill>
          </p:spPr>
          <p:txBody>
            <a:bodyPr wrap="none" rtlCol="0">
              <a:spAutoFit/>
            </a:bodyPr>
            <a:lstStyle/>
            <a:p>
              <a:r>
                <a:rPr kumimoji="1" lang="en-US" altLang="ja-JP" sz="1600" dirty="0"/>
                <a:t>0.2</a:t>
              </a:r>
              <a:endParaRPr kumimoji="1" lang="ja-JP" altLang="en-US" sz="1600"/>
            </a:p>
          </p:txBody>
        </p:sp>
        <p:sp>
          <p:nvSpPr>
            <p:cNvPr id="9" name="テキスト ボックス 8">
              <a:extLst>
                <a:ext uri="{FF2B5EF4-FFF2-40B4-BE49-F238E27FC236}">
                  <a16:creationId xmlns:a16="http://schemas.microsoft.com/office/drawing/2014/main" id="{40653B48-B11D-A64E-91B0-4ADD2D85979A}"/>
                </a:ext>
              </a:extLst>
            </p:cNvPr>
            <p:cNvSpPr txBox="1"/>
            <p:nvPr/>
          </p:nvSpPr>
          <p:spPr>
            <a:xfrm>
              <a:off x="379098" y="3755641"/>
              <a:ext cx="470000" cy="338554"/>
            </a:xfrm>
            <a:prstGeom prst="rect">
              <a:avLst/>
            </a:prstGeom>
            <a:solidFill>
              <a:schemeClr val="bg1"/>
            </a:solidFill>
          </p:spPr>
          <p:txBody>
            <a:bodyPr wrap="none" rtlCol="0">
              <a:spAutoFit/>
            </a:bodyPr>
            <a:lstStyle/>
            <a:p>
              <a:r>
                <a:rPr kumimoji="1" lang="en-US" altLang="ja-JP" sz="1600" dirty="0"/>
                <a:t>0.4</a:t>
              </a:r>
              <a:endParaRPr kumimoji="1" lang="ja-JP" altLang="en-US" sz="1600"/>
            </a:p>
          </p:txBody>
        </p:sp>
        <p:sp>
          <p:nvSpPr>
            <p:cNvPr id="10" name="テキスト ボックス 9">
              <a:extLst>
                <a:ext uri="{FF2B5EF4-FFF2-40B4-BE49-F238E27FC236}">
                  <a16:creationId xmlns:a16="http://schemas.microsoft.com/office/drawing/2014/main" id="{A41CDBC8-8DBA-144C-AE0E-3697492F6EC5}"/>
                </a:ext>
              </a:extLst>
            </p:cNvPr>
            <p:cNvSpPr txBox="1"/>
            <p:nvPr/>
          </p:nvSpPr>
          <p:spPr>
            <a:xfrm>
              <a:off x="379098" y="3271820"/>
              <a:ext cx="470000" cy="338554"/>
            </a:xfrm>
            <a:prstGeom prst="rect">
              <a:avLst/>
            </a:prstGeom>
            <a:solidFill>
              <a:schemeClr val="bg1"/>
            </a:solidFill>
          </p:spPr>
          <p:txBody>
            <a:bodyPr wrap="none" rtlCol="0">
              <a:spAutoFit/>
            </a:bodyPr>
            <a:lstStyle/>
            <a:p>
              <a:r>
                <a:rPr kumimoji="1" lang="en-US" altLang="ja-JP" sz="1600" dirty="0"/>
                <a:t>0.6</a:t>
              </a:r>
              <a:endParaRPr kumimoji="1" lang="ja-JP" altLang="en-US" sz="1600"/>
            </a:p>
          </p:txBody>
        </p:sp>
        <p:sp>
          <p:nvSpPr>
            <p:cNvPr id="11" name="テキスト ボックス 10">
              <a:extLst>
                <a:ext uri="{FF2B5EF4-FFF2-40B4-BE49-F238E27FC236}">
                  <a16:creationId xmlns:a16="http://schemas.microsoft.com/office/drawing/2014/main" id="{93199165-4022-B64E-90B4-0B58FEB6AAD8}"/>
                </a:ext>
              </a:extLst>
            </p:cNvPr>
            <p:cNvSpPr txBox="1"/>
            <p:nvPr/>
          </p:nvSpPr>
          <p:spPr>
            <a:xfrm>
              <a:off x="379098" y="2757789"/>
              <a:ext cx="470000" cy="338554"/>
            </a:xfrm>
            <a:prstGeom prst="rect">
              <a:avLst/>
            </a:prstGeom>
            <a:solidFill>
              <a:schemeClr val="bg1"/>
            </a:solidFill>
          </p:spPr>
          <p:txBody>
            <a:bodyPr wrap="none" rtlCol="0">
              <a:spAutoFit/>
            </a:bodyPr>
            <a:lstStyle/>
            <a:p>
              <a:r>
                <a:rPr kumimoji="1" lang="en-US" altLang="ja-JP" sz="1600" dirty="0"/>
                <a:t>0.8</a:t>
              </a:r>
              <a:endParaRPr kumimoji="1" lang="ja-JP" altLang="en-US" sz="1600"/>
            </a:p>
          </p:txBody>
        </p:sp>
        <p:sp>
          <p:nvSpPr>
            <p:cNvPr id="12" name="テキスト ボックス 11">
              <a:extLst>
                <a:ext uri="{FF2B5EF4-FFF2-40B4-BE49-F238E27FC236}">
                  <a16:creationId xmlns:a16="http://schemas.microsoft.com/office/drawing/2014/main" id="{AB2F2889-0296-804D-A381-DCAEEE5E6ED6}"/>
                </a:ext>
              </a:extLst>
            </p:cNvPr>
            <p:cNvSpPr txBox="1"/>
            <p:nvPr/>
          </p:nvSpPr>
          <p:spPr>
            <a:xfrm>
              <a:off x="571459" y="2214662"/>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3" name="テキスト ボックス 12">
              <a:extLst>
                <a:ext uri="{FF2B5EF4-FFF2-40B4-BE49-F238E27FC236}">
                  <a16:creationId xmlns:a16="http://schemas.microsoft.com/office/drawing/2014/main" id="{9795F295-66CC-334D-BC9B-8B91AD226EA0}"/>
                </a:ext>
              </a:extLst>
            </p:cNvPr>
            <p:cNvSpPr txBox="1"/>
            <p:nvPr/>
          </p:nvSpPr>
          <p:spPr>
            <a:xfrm>
              <a:off x="379098" y="1685844"/>
              <a:ext cx="470000" cy="338554"/>
            </a:xfrm>
            <a:prstGeom prst="rect">
              <a:avLst/>
            </a:prstGeom>
            <a:solidFill>
              <a:schemeClr val="bg1"/>
            </a:solidFill>
          </p:spPr>
          <p:txBody>
            <a:bodyPr wrap="none" rtlCol="0">
              <a:spAutoFit/>
            </a:bodyPr>
            <a:lstStyle/>
            <a:p>
              <a:r>
                <a:rPr kumimoji="1" lang="en-US" altLang="ja-JP" sz="1600" dirty="0"/>
                <a:t>1.2</a:t>
              </a:r>
              <a:endParaRPr kumimoji="1" lang="ja-JP" altLang="en-US" sz="1600"/>
            </a:p>
          </p:txBody>
        </p:sp>
        <p:sp>
          <p:nvSpPr>
            <p:cNvPr id="3" name="テキスト ボックス 2">
              <a:extLst>
                <a:ext uri="{FF2B5EF4-FFF2-40B4-BE49-F238E27FC236}">
                  <a16:creationId xmlns:a16="http://schemas.microsoft.com/office/drawing/2014/main" id="{81C926D7-6EAA-6643-AD20-76751BF679EB}"/>
                </a:ext>
              </a:extLst>
            </p:cNvPr>
            <p:cNvSpPr txBox="1"/>
            <p:nvPr/>
          </p:nvSpPr>
          <p:spPr>
            <a:xfrm rot="16200000">
              <a:off x="130491" y="3116191"/>
              <a:ext cx="184731" cy="369332"/>
            </a:xfrm>
            <a:prstGeom prst="rect">
              <a:avLst/>
            </a:prstGeom>
            <a:noFill/>
          </p:spPr>
          <p:txBody>
            <a:bodyPr wrap="none" rtlCol="0">
              <a:spAutoFit/>
            </a:bodyPr>
            <a:lstStyle/>
            <a:p>
              <a:endParaRPr kumimoji="1" lang="ja-JP" altLang="en-US"/>
            </a:p>
          </p:txBody>
        </p:sp>
        <p:sp>
          <p:nvSpPr>
            <p:cNvPr id="14" name="テキスト ボックス 13">
              <a:extLst>
                <a:ext uri="{FF2B5EF4-FFF2-40B4-BE49-F238E27FC236}">
                  <a16:creationId xmlns:a16="http://schemas.microsoft.com/office/drawing/2014/main" id="{C0773B6B-3D58-2448-BF57-6371215A1EAA}"/>
                </a:ext>
              </a:extLst>
            </p:cNvPr>
            <p:cNvSpPr txBox="1"/>
            <p:nvPr/>
          </p:nvSpPr>
          <p:spPr>
            <a:xfrm>
              <a:off x="981093" y="5016618"/>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15" name="テキスト ボックス 14">
              <a:extLst>
                <a:ext uri="{FF2B5EF4-FFF2-40B4-BE49-F238E27FC236}">
                  <a16:creationId xmlns:a16="http://schemas.microsoft.com/office/drawing/2014/main" id="{41D4E37A-CB31-9E42-AB9A-3D87D7594C32}"/>
                </a:ext>
              </a:extLst>
            </p:cNvPr>
            <p:cNvSpPr txBox="1"/>
            <p:nvPr/>
          </p:nvSpPr>
          <p:spPr>
            <a:xfrm>
              <a:off x="1527969" y="5016618"/>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16" name="テキスト ボックス 15">
              <a:extLst>
                <a:ext uri="{FF2B5EF4-FFF2-40B4-BE49-F238E27FC236}">
                  <a16:creationId xmlns:a16="http://schemas.microsoft.com/office/drawing/2014/main" id="{28BE42BB-6577-7147-B5A8-57F949528569}"/>
                </a:ext>
              </a:extLst>
            </p:cNvPr>
            <p:cNvSpPr txBox="1"/>
            <p:nvPr/>
          </p:nvSpPr>
          <p:spPr>
            <a:xfrm>
              <a:off x="2228760" y="5016618"/>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17" name="テキスト ボックス 16">
              <a:extLst>
                <a:ext uri="{FF2B5EF4-FFF2-40B4-BE49-F238E27FC236}">
                  <a16:creationId xmlns:a16="http://schemas.microsoft.com/office/drawing/2014/main" id="{705C6168-8072-5049-9182-0B2614AD1BD4}"/>
                </a:ext>
              </a:extLst>
            </p:cNvPr>
            <p:cNvSpPr txBox="1"/>
            <p:nvPr/>
          </p:nvSpPr>
          <p:spPr>
            <a:xfrm>
              <a:off x="2931151" y="5016618"/>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18" name="テキスト ボックス 17">
              <a:extLst>
                <a:ext uri="{FF2B5EF4-FFF2-40B4-BE49-F238E27FC236}">
                  <a16:creationId xmlns:a16="http://schemas.microsoft.com/office/drawing/2014/main" id="{946DCCC1-CFB9-C140-9810-8C8B3B921252}"/>
                </a:ext>
              </a:extLst>
            </p:cNvPr>
            <p:cNvSpPr txBox="1"/>
            <p:nvPr/>
          </p:nvSpPr>
          <p:spPr>
            <a:xfrm>
              <a:off x="3597688" y="5016618"/>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19" name="テキスト ボックス 18">
              <a:extLst>
                <a:ext uri="{FF2B5EF4-FFF2-40B4-BE49-F238E27FC236}">
                  <a16:creationId xmlns:a16="http://schemas.microsoft.com/office/drawing/2014/main" id="{1E933E27-F0D5-3F48-8D70-7E58E94932F1}"/>
                </a:ext>
              </a:extLst>
            </p:cNvPr>
            <p:cNvSpPr txBox="1"/>
            <p:nvPr/>
          </p:nvSpPr>
          <p:spPr>
            <a:xfrm>
              <a:off x="4252040" y="5016618"/>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26" name="テキスト ボックス 25">
              <a:extLst>
                <a:ext uri="{FF2B5EF4-FFF2-40B4-BE49-F238E27FC236}">
                  <a16:creationId xmlns:a16="http://schemas.microsoft.com/office/drawing/2014/main" id="{480BF5AB-0772-BD41-93B1-F9DBA4DE8C99}"/>
                </a:ext>
              </a:extLst>
            </p:cNvPr>
            <p:cNvSpPr txBox="1"/>
            <p:nvPr/>
          </p:nvSpPr>
          <p:spPr>
            <a:xfrm>
              <a:off x="2438081" y="5389077"/>
              <a:ext cx="2133918"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dirty="0">
                  <a:solidFill>
                    <a:srgbClr val="FF0000"/>
                  </a:solidFill>
                </a:rPr>
                <a:t>WT</a:t>
              </a:r>
              <a:endParaRPr kumimoji="1" lang="ja-JP" altLang="en-US" sz="1600">
                <a:solidFill>
                  <a:srgbClr val="FF0000"/>
                </a:solidFill>
              </a:endParaRPr>
            </a:p>
          </p:txBody>
        </p:sp>
      </p:grpSp>
      <p:grpSp>
        <p:nvGrpSpPr>
          <p:cNvPr id="34" name="グループ化 33">
            <a:extLst>
              <a:ext uri="{FF2B5EF4-FFF2-40B4-BE49-F238E27FC236}">
                <a16:creationId xmlns:a16="http://schemas.microsoft.com/office/drawing/2014/main" id="{C4F94376-D493-6443-919B-1AE128D9B768}"/>
              </a:ext>
            </a:extLst>
          </p:cNvPr>
          <p:cNvGrpSpPr/>
          <p:nvPr/>
        </p:nvGrpSpPr>
        <p:grpSpPr>
          <a:xfrm>
            <a:off x="5020493" y="1871523"/>
            <a:ext cx="3994985" cy="3856108"/>
            <a:chOff x="5020493" y="1871523"/>
            <a:chExt cx="3994985" cy="3856108"/>
          </a:xfrm>
        </p:grpSpPr>
        <p:pic>
          <p:nvPicPr>
            <p:cNvPr id="6" name="図 5">
              <a:extLst>
                <a:ext uri="{FF2B5EF4-FFF2-40B4-BE49-F238E27FC236}">
                  <a16:creationId xmlns:a16="http://schemas.microsoft.com/office/drawing/2014/main" id="{6F3944CB-5C2D-AA4A-9C8B-6CB458320C28}"/>
                </a:ext>
              </a:extLst>
            </p:cNvPr>
            <p:cNvPicPr>
              <a:picLocks noChangeAspect="1"/>
            </p:cNvPicPr>
            <p:nvPr/>
          </p:nvPicPr>
          <p:blipFill>
            <a:blip r:embed="rId4"/>
            <a:stretch>
              <a:fillRect/>
            </a:stretch>
          </p:blipFill>
          <p:spPr>
            <a:xfrm>
              <a:off x="5020493" y="1871523"/>
              <a:ext cx="3960000" cy="3842139"/>
            </a:xfrm>
            <a:prstGeom prst="rect">
              <a:avLst/>
            </a:prstGeom>
          </p:spPr>
        </p:pic>
        <p:sp>
          <p:nvSpPr>
            <p:cNvPr id="20" name="テキスト ボックス 19">
              <a:extLst>
                <a:ext uri="{FF2B5EF4-FFF2-40B4-BE49-F238E27FC236}">
                  <a16:creationId xmlns:a16="http://schemas.microsoft.com/office/drawing/2014/main" id="{4DD40695-80C9-484D-B2CB-6E4ABB848566}"/>
                </a:ext>
              </a:extLst>
            </p:cNvPr>
            <p:cNvSpPr txBox="1"/>
            <p:nvPr/>
          </p:nvSpPr>
          <p:spPr>
            <a:xfrm>
              <a:off x="5104612" y="5025325"/>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21" name="テキスト ボックス 20">
              <a:extLst>
                <a:ext uri="{FF2B5EF4-FFF2-40B4-BE49-F238E27FC236}">
                  <a16:creationId xmlns:a16="http://schemas.microsoft.com/office/drawing/2014/main" id="{19781C7E-A830-FC4E-9928-9CBC75953498}"/>
                </a:ext>
              </a:extLst>
            </p:cNvPr>
            <p:cNvSpPr txBox="1"/>
            <p:nvPr/>
          </p:nvSpPr>
          <p:spPr>
            <a:xfrm>
              <a:off x="5651488" y="5025325"/>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22" name="テキスト ボックス 21">
              <a:extLst>
                <a:ext uri="{FF2B5EF4-FFF2-40B4-BE49-F238E27FC236}">
                  <a16:creationId xmlns:a16="http://schemas.microsoft.com/office/drawing/2014/main" id="{B674C676-E69F-FE41-B23F-170DB44A9BC2}"/>
                </a:ext>
              </a:extLst>
            </p:cNvPr>
            <p:cNvSpPr txBox="1"/>
            <p:nvPr/>
          </p:nvSpPr>
          <p:spPr>
            <a:xfrm>
              <a:off x="6352279" y="5025325"/>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23" name="テキスト ボックス 22">
              <a:extLst>
                <a:ext uri="{FF2B5EF4-FFF2-40B4-BE49-F238E27FC236}">
                  <a16:creationId xmlns:a16="http://schemas.microsoft.com/office/drawing/2014/main" id="{1E98D444-7F94-3745-8BBE-59D5081B5F9A}"/>
                </a:ext>
              </a:extLst>
            </p:cNvPr>
            <p:cNvSpPr txBox="1"/>
            <p:nvPr/>
          </p:nvSpPr>
          <p:spPr>
            <a:xfrm>
              <a:off x="7054670" y="5025325"/>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24" name="テキスト ボックス 23">
              <a:extLst>
                <a:ext uri="{FF2B5EF4-FFF2-40B4-BE49-F238E27FC236}">
                  <a16:creationId xmlns:a16="http://schemas.microsoft.com/office/drawing/2014/main" id="{3975E93C-67B6-604E-8B6D-3B0C914760AB}"/>
                </a:ext>
              </a:extLst>
            </p:cNvPr>
            <p:cNvSpPr txBox="1"/>
            <p:nvPr/>
          </p:nvSpPr>
          <p:spPr>
            <a:xfrm>
              <a:off x="7721207" y="5025325"/>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25" name="テキスト ボックス 24">
              <a:extLst>
                <a:ext uri="{FF2B5EF4-FFF2-40B4-BE49-F238E27FC236}">
                  <a16:creationId xmlns:a16="http://schemas.microsoft.com/office/drawing/2014/main" id="{F8376EFE-4C6D-D645-9A42-AB016B697771}"/>
                </a:ext>
              </a:extLst>
            </p:cNvPr>
            <p:cNvSpPr txBox="1"/>
            <p:nvPr/>
          </p:nvSpPr>
          <p:spPr>
            <a:xfrm>
              <a:off x="8375559" y="5025325"/>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30" name="テキスト ボックス 29">
              <a:extLst>
                <a:ext uri="{FF2B5EF4-FFF2-40B4-BE49-F238E27FC236}">
                  <a16:creationId xmlns:a16="http://schemas.microsoft.com/office/drawing/2014/main" id="{C52B5834-4025-F645-BFF2-DA58FB7F6B50}"/>
                </a:ext>
              </a:extLst>
            </p:cNvPr>
            <p:cNvSpPr txBox="1"/>
            <p:nvPr/>
          </p:nvSpPr>
          <p:spPr>
            <a:xfrm>
              <a:off x="6673697" y="5301004"/>
              <a:ext cx="1883372" cy="338554"/>
            </a:xfrm>
            <a:prstGeom prst="rect">
              <a:avLst/>
            </a:prstGeom>
            <a:solidFill>
              <a:schemeClr val="bg1"/>
            </a:solidFill>
          </p:spPr>
          <p:txBody>
            <a:bodyPr wrap="square" rtlCol="0">
              <a:spAutoFit/>
            </a:bodyPr>
            <a:lstStyle/>
            <a:p>
              <a:endParaRPr kumimoji="1" lang="en-US" altLang="ja-JP" sz="1600" dirty="0"/>
            </a:p>
          </p:txBody>
        </p:sp>
        <p:sp>
          <p:nvSpPr>
            <p:cNvPr id="27" name="テキスト ボックス 26">
              <a:extLst>
                <a:ext uri="{FF2B5EF4-FFF2-40B4-BE49-F238E27FC236}">
                  <a16:creationId xmlns:a16="http://schemas.microsoft.com/office/drawing/2014/main" id="{74B60770-93D7-F24E-842B-4846FAE64D47}"/>
                </a:ext>
              </a:extLst>
            </p:cNvPr>
            <p:cNvSpPr txBox="1"/>
            <p:nvPr/>
          </p:nvSpPr>
          <p:spPr>
            <a:xfrm>
              <a:off x="6494274" y="5389077"/>
              <a:ext cx="2201244"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i="1" dirty="0">
                  <a:solidFill>
                    <a:srgbClr val="FF0000"/>
                  </a:solidFill>
                </a:rPr>
                <a:t>pin8</a:t>
              </a:r>
              <a:endParaRPr kumimoji="1" lang="en-US" altLang="ja-JP" sz="1600" dirty="0">
                <a:solidFill>
                  <a:srgbClr val="FF0000"/>
                </a:solidFill>
              </a:endParaRPr>
            </a:p>
          </p:txBody>
        </p:sp>
        <p:cxnSp>
          <p:nvCxnSpPr>
            <p:cNvPr id="29" name="直線コネクタ 28">
              <a:extLst>
                <a:ext uri="{FF2B5EF4-FFF2-40B4-BE49-F238E27FC236}">
                  <a16:creationId xmlns:a16="http://schemas.microsoft.com/office/drawing/2014/main" id="{0552B512-6AE1-E748-92D2-CAF6D4353760}"/>
                </a:ext>
              </a:extLst>
            </p:cNvPr>
            <p:cNvCxnSpPr>
              <a:cxnSpLocks/>
            </p:cNvCxnSpPr>
            <p:nvPr/>
          </p:nvCxnSpPr>
          <p:spPr>
            <a:xfrm>
              <a:off x="6494274" y="5389077"/>
              <a:ext cx="2486219"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243C5827-7A6D-B648-8B86-34FEA7D1EB27}"/>
              </a:ext>
            </a:extLst>
          </p:cNvPr>
          <p:cNvSpPr/>
          <p:nvPr/>
        </p:nvSpPr>
        <p:spPr>
          <a:xfrm>
            <a:off x="3571070" y="2553216"/>
            <a:ext cx="512064" cy="242949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CAF5159-A32B-5240-8B06-09FF8C80AD58}"/>
              </a:ext>
            </a:extLst>
          </p:cNvPr>
          <p:cNvSpPr/>
          <p:nvPr/>
        </p:nvSpPr>
        <p:spPr>
          <a:xfrm>
            <a:off x="4247070" y="2553216"/>
            <a:ext cx="512064" cy="242949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E3D0E05E-184E-904E-8386-BEC1883F124A}"/>
              </a:ext>
            </a:extLst>
          </p:cNvPr>
          <p:cNvSpPr>
            <a:spLocks noGrp="1"/>
          </p:cNvSpPr>
          <p:nvPr>
            <p:ph type="sldNum" sz="quarter" idx="12"/>
          </p:nvPr>
        </p:nvSpPr>
        <p:spPr/>
        <p:txBody>
          <a:bodyPr/>
          <a:lstStyle/>
          <a:p>
            <a:fld id="{FD242490-7246-9146-BA62-C7176B85F9CF}" type="slidenum">
              <a:rPr kumimoji="1" lang="ja-JP" altLang="en-US" smtClean="0"/>
              <a:t>19</a:t>
            </a:fld>
            <a:endParaRPr kumimoji="1" lang="ja-JP" altLang="en-US"/>
          </a:p>
        </p:txBody>
      </p:sp>
      <p:sp>
        <p:nvSpPr>
          <p:cNvPr id="36" name="テキスト ボックス 35">
            <a:extLst>
              <a:ext uri="{FF2B5EF4-FFF2-40B4-BE49-F238E27FC236}">
                <a16:creationId xmlns:a16="http://schemas.microsoft.com/office/drawing/2014/main" id="{08A115D1-FF75-3048-8294-2B8BED448BFE}"/>
              </a:ext>
            </a:extLst>
          </p:cNvPr>
          <p:cNvSpPr txBox="1"/>
          <p:nvPr/>
        </p:nvSpPr>
        <p:spPr>
          <a:xfrm rot="16200000">
            <a:off x="-817828" y="3153396"/>
            <a:ext cx="2031325" cy="461665"/>
          </a:xfrm>
          <a:prstGeom prst="rect">
            <a:avLst/>
          </a:prstGeom>
          <a:noFill/>
        </p:spPr>
        <p:txBody>
          <a:bodyPr wrap="none" rtlCol="0">
            <a:spAutoFit/>
          </a:bodyPr>
          <a:lstStyle/>
          <a:p>
            <a:r>
              <a:rPr kumimoji="1" lang="ja-JP" altLang="en-US" sz="2400"/>
              <a:t>相対側根密度</a:t>
            </a:r>
          </a:p>
        </p:txBody>
      </p:sp>
    </p:spTree>
    <p:extLst>
      <p:ext uri="{BB962C8B-B14F-4D97-AF65-F5344CB8AC3E}">
        <p14:creationId xmlns:p14="http://schemas.microsoft.com/office/powerpoint/2010/main" val="247048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E03773-44F3-A543-9779-33E3D04B3D6F}"/>
              </a:ext>
            </a:extLst>
          </p:cNvPr>
          <p:cNvSpPr>
            <a:spLocks noGrp="1"/>
          </p:cNvSpPr>
          <p:nvPr>
            <p:ph type="title"/>
          </p:nvPr>
        </p:nvSpPr>
        <p:spPr/>
        <p:txBody>
          <a:bodyPr>
            <a:normAutofit/>
          </a:bodyPr>
          <a:lstStyle/>
          <a:p>
            <a:pPr algn="ctr"/>
            <a:r>
              <a:rPr lang="en-US" altLang="ja-JP" i="1" dirty="0"/>
              <a:t>pin8</a:t>
            </a:r>
            <a:r>
              <a:rPr lang="ja-JP" altLang="en-US"/>
              <a:t>機能欠損変異体背景において</a:t>
            </a:r>
            <a:br>
              <a:rPr lang="en-US" altLang="ja-JP" dirty="0"/>
            </a:br>
            <a:r>
              <a:rPr lang="en-US" altLang="ja-JP" i="1" dirty="0"/>
              <a:t>ProPIN8:</a:t>
            </a:r>
            <a:r>
              <a:rPr lang="en-US" altLang="ja-JP" dirty="0"/>
              <a:t>AUX1</a:t>
            </a:r>
            <a:r>
              <a:rPr lang="ja-JP" altLang="en-US"/>
              <a:t>を発現させると側根形成が回復した</a:t>
            </a:r>
            <a:endParaRPr kumimoji="1" lang="ja-JP" altLang="en-US"/>
          </a:p>
        </p:txBody>
      </p:sp>
      <p:grpSp>
        <p:nvGrpSpPr>
          <p:cNvPr id="35" name="グループ化 34">
            <a:extLst>
              <a:ext uri="{FF2B5EF4-FFF2-40B4-BE49-F238E27FC236}">
                <a16:creationId xmlns:a16="http://schemas.microsoft.com/office/drawing/2014/main" id="{697BF80F-2637-844B-8877-AB8864D410EE}"/>
              </a:ext>
            </a:extLst>
          </p:cNvPr>
          <p:cNvGrpSpPr/>
          <p:nvPr/>
        </p:nvGrpSpPr>
        <p:grpSpPr>
          <a:xfrm>
            <a:off x="38191" y="1685844"/>
            <a:ext cx="4853768" cy="4041787"/>
            <a:chOff x="38191" y="1685844"/>
            <a:chExt cx="4853768" cy="4041787"/>
          </a:xfrm>
        </p:grpSpPr>
        <p:pic>
          <p:nvPicPr>
            <p:cNvPr id="7" name="図 6">
              <a:extLst>
                <a:ext uri="{FF2B5EF4-FFF2-40B4-BE49-F238E27FC236}">
                  <a16:creationId xmlns:a16="http://schemas.microsoft.com/office/drawing/2014/main" id="{48B82BAB-14A4-E641-A979-A19DBCFF51D0}"/>
                </a:ext>
              </a:extLst>
            </p:cNvPr>
            <p:cNvPicPr>
              <a:picLocks noChangeAspect="1"/>
            </p:cNvPicPr>
            <p:nvPr/>
          </p:nvPicPr>
          <p:blipFill>
            <a:blip r:embed="rId3"/>
            <a:stretch>
              <a:fillRect/>
            </a:stretch>
          </p:blipFill>
          <p:spPr>
            <a:xfrm>
              <a:off x="896557" y="1864596"/>
              <a:ext cx="3960000" cy="3807243"/>
            </a:xfrm>
            <a:prstGeom prst="rect">
              <a:avLst/>
            </a:prstGeom>
          </p:spPr>
        </p:pic>
        <p:sp>
          <p:nvSpPr>
            <p:cNvPr id="5" name="テキスト ボックス 4">
              <a:extLst>
                <a:ext uri="{FF2B5EF4-FFF2-40B4-BE49-F238E27FC236}">
                  <a16:creationId xmlns:a16="http://schemas.microsoft.com/office/drawing/2014/main" id="{E344AD6B-C666-514C-B6FA-6B45C6D10D23}"/>
                </a:ext>
              </a:extLst>
            </p:cNvPr>
            <p:cNvSpPr txBox="1"/>
            <p:nvPr/>
          </p:nvSpPr>
          <p:spPr>
            <a:xfrm>
              <a:off x="571459" y="4770638"/>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8" name="テキスト ボックス 7">
              <a:extLst>
                <a:ext uri="{FF2B5EF4-FFF2-40B4-BE49-F238E27FC236}">
                  <a16:creationId xmlns:a16="http://schemas.microsoft.com/office/drawing/2014/main" id="{2269A7E4-2117-5C43-A763-7431772A5F1E}"/>
                </a:ext>
              </a:extLst>
            </p:cNvPr>
            <p:cNvSpPr txBox="1"/>
            <p:nvPr/>
          </p:nvSpPr>
          <p:spPr>
            <a:xfrm>
              <a:off x="379098" y="4308860"/>
              <a:ext cx="470000" cy="338554"/>
            </a:xfrm>
            <a:prstGeom prst="rect">
              <a:avLst/>
            </a:prstGeom>
            <a:solidFill>
              <a:schemeClr val="bg1"/>
            </a:solidFill>
          </p:spPr>
          <p:txBody>
            <a:bodyPr wrap="none" rtlCol="0">
              <a:spAutoFit/>
            </a:bodyPr>
            <a:lstStyle/>
            <a:p>
              <a:r>
                <a:rPr kumimoji="1" lang="en-US" altLang="ja-JP" sz="1600" dirty="0"/>
                <a:t>0.2</a:t>
              </a:r>
              <a:endParaRPr kumimoji="1" lang="ja-JP" altLang="en-US" sz="1600"/>
            </a:p>
          </p:txBody>
        </p:sp>
        <p:sp>
          <p:nvSpPr>
            <p:cNvPr id="9" name="テキスト ボックス 8">
              <a:extLst>
                <a:ext uri="{FF2B5EF4-FFF2-40B4-BE49-F238E27FC236}">
                  <a16:creationId xmlns:a16="http://schemas.microsoft.com/office/drawing/2014/main" id="{40653B48-B11D-A64E-91B0-4ADD2D85979A}"/>
                </a:ext>
              </a:extLst>
            </p:cNvPr>
            <p:cNvSpPr txBox="1"/>
            <p:nvPr/>
          </p:nvSpPr>
          <p:spPr>
            <a:xfrm>
              <a:off x="379098" y="3755641"/>
              <a:ext cx="470000" cy="338554"/>
            </a:xfrm>
            <a:prstGeom prst="rect">
              <a:avLst/>
            </a:prstGeom>
            <a:solidFill>
              <a:schemeClr val="bg1"/>
            </a:solidFill>
          </p:spPr>
          <p:txBody>
            <a:bodyPr wrap="none" rtlCol="0">
              <a:spAutoFit/>
            </a:bodyPr>
            <a:lstStyle/>
            <a:p>
              <a:r>
                <a:rPr kumimoji="1" lang="en-US" altLang="ja-JP" sz="1600" dirty="0"/>
                <a:t>0.4</a:t>
              </a:r>
              <a:endParaRPr kumimoji="1" lang="ja-JP" altLang="en-US" sz="1600"/>
            </a:p>
          </p:txBody>
        </p:sp>
        <p:sp>
          <p:nvSpPr>
            <p:cNvPr id="10" name="テキスト ボックス 9">
              <a:extLst>
                <a:ext uri="{FF2B5EF4-FFF2-40B4-BE49-F238E27FC236}">
                  <a16:creationId xmlns:a16="http://schemas.microsoft.com/office/drawing/2014/main" id="{A41CDBC8-8DBA-144C-AE0E-3697492F6EC5}"/>
                </a:ext>
              </a:extLst>
            </p:cNvPr>
            <p:cNvSpPr txBox="1"/>
            <p:nvPr/>
          </p:nvSpPr>
          <p:spPr>
            <a:xfrm>
              <a:off x="379098" y="3271820"/>
              <a:ext cx="470000" cy="338554"/>
            </a:xfrm>
            <a:prstGeom prst="rect">
              <a:avLst/>
            </a:prstGeom>
            <a:solidFill>
              <a:schemeClr val="bg1"/>
            </a:solidFill>
          </p:spPr>
          <p:txBody>
            <a:bodyPr wrap="none" rtlCol="0">
              <a:spAutoFit/>
            </a:bodyPr>
            <a:lstStyle/>
            <a:p>
              <a:r>
                <a:rPr kumimoji="1" lang="en-US" altLang="ja-JP" sz="1600" dirty="0"/>
                <a:t>0.6</a:t>
              </a:r>
              <a:endParaRPr kumimoji="1" lang="ja-JP" altLang="en-US" sz="1600"/>
            </a:p>
          </p:txBody>
        </p:sp>
        <p:sp>
          <p:nvSpPr>
            <p:cNvPr id="11" name="テキスト ボックス 10">
              <a:extLst>
                <a:ext uri="{FF2B5EF4-FFF2-40B4-BE49-F238E27FC236}">
                  <a16:creationId xmlns:a16="http://schemas.microsoft.com/office/drawing/2014/main" id="{93199165-4022-B64E-90B4-0B58FEB6AAD8}"/>
                </a:ext>
              </a:extLst>
            </p:cNvPr>
            <p:cNvSpPr txBox="1"/>
            <p:nvPr/>
          </p:nvSpPr>
          <p:spPr>
            <a:xfrm>
              <a:off x="379098" y="2757789"/>
              <a:ext cx="470000" cy="338554"/>
            </a:xfrm>
            <a:prstGeom prst="rect">
              <a:avLst/>
            </a:prstGeom>
            <a:solidFill>
              <a:schemeClr val="bg1"/>
            </a:solidFill>
          </p:spPr>
          <p:txBody>
            <a:bodyPr wrap="none" rtlCol="0">
              <a:spAutoFit/>
            </a:bodyPr>
            <a:lstStyle/>
            <a:p>
              <a:r>
                <a:rPr kumimoji="1" lang="en-US" altLang="ja-JP" sz="1600" dirty="0"/>
                <a:t>0.8</a:t>
              </a:r>
              <a:endParaRPr kumimoji="1" lang="ja-JP" altLang="en-US" sz="1600"/>
            </a:p>
          </p:txBody>
        </p:sp>
        <p:sp>
          <p:nvSpPr>
            <p:cNvPr id="12" name="テキスト ボックス 11">
              <a:extLst>
                <a:ext uri="{FF2B5EF4-FFF2-40B4-BE49-F238E27FC236}">
                  <a16:creationId xmlns:a16="http://schemas.microsoft.com/office/drawing/2014/main" id="{AB2F2889-0296-804D-A381-DCAEEE5E6ED6}"/>
                </a:ext>
              </a:extLst>
            </p:cNvPr>
            <p:cNvSpPr txBox="1"/>
            <p:nvPr/>
          </p:nvSpPr>
          <p:spPr>
            <a:xfrm>
              <a:off x="571459" y="2214662"/>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3" name="テキスト ボックス 12">
              <a:extLst>
                <a:ext uri="{FF2B5EF4-FFF2-40B4-BE49-F238E27FC236}">
                  <a16:creationId xmlns:a16="http://schemas.microsoft.com/office/drawing/2014/main" id="{9795F295-66CC-334D-BC9B-8B91AD226EA0}"/>
                </a:ext>
              </a:extLst>
            </p:cNvPr>
            <p:cNvSpPr txBox="1"/>
            <p:nvPr/>
          </p:nvSpPr>
          <p:spPr>
            <a:xfrm>
              <a:off x="379098" y="1685844"/>
              <a:ext cx="470000" cy="338554"/>
            </a:xfrm>
            <a:prstGeom prst="rect">
              <a:avLst/>
            </a:prstGeom>
            <a:solidFill>
              <a:schemeClr val="bg1"/>
            </a:solidFill>
          </p:spPr>
          <p:txBody>
            <a:bodyPr wrap="none" rtlCol="0">
              <a:spAutoFit/>
            </a:bodyPr>
            <a:lstStyle/>
            <a:p>
              <a:r>
                <a:rPr kumimoji="1" lang="en-US" altLang="ja-JP" sz="1600" dirty="0"/>
                <a:t>1.2</a:t>
              </a:r>
              <a:endParaRPr kumimoji="1" lang="ja-JP" altLang="en-US" sz="1600"/>
            </a:p>
          </p:txBody>
        </p:sp>
        <p:sp>
          <p:nvSpPr>
            <p:cNvPr id="3" name="テキスト ボックス 2">
              <a:extLst>
                <a:ext uri="{FF2B5EF4-FFF2-40B4-BE49-F238E27FC236}">
                  <a16:creationId xmlns:a16="http://schemas.microsoft.com/office/drawing/2014/main" id="{81C926D7-6EAA-6643-AD20-76751BF679EB}"/>
                </a:ext>
              </a:extLst>
            </p:cNvPr>
            <p:cNvSpPr txBox="1"/>
            <p:nvPr/>
          </p:nvSpPr>
          <p:spPr>
            <a:xfrm rot="16200000">
              <a:off x="130491" y="3116191"/>
              <a:ext cx="184731" cy="369332"/>
            </a:xfrm>
            <a:prstGeom prst="rect">
              <a:avLst/>
            </a:prstGeom>
            <a:noFill/>
          </p:spPr>
          <p:txBody>
            <a:bodyPr wrap="none" rtlCol="0">
              <a:spAutoFit/>
            </a:bodyPr>
            <a:lstStyle/>
            <a:p>
              <a:endParaRPr kumimoji="1" lang="ja-JP" altLang="en-US"/>
            </a:p>
          </p:txBody>
        </p:sp>
        <p:sp>
          <p:nvSpPr>
            <p:cNvPr id="14" name="テキスト ボックス 13">
              <a:extLst>
                <a:ext uri="{FF2B5EF4-FFF2-40B4-BE49-F238E27FC236}">
                  <a16:creationId xmlns:a16="http://schemas.microsoft.com/office/drawing/2014/main" id="{C0773B6B-3D58-2448-BF57-6371215A1EAA}"/>
                </a:ext>
              </a:extLst>
            </p:cNvPr>
            <p:cNvSpPr txBox="1"/>
            <p:nvPr/>
          </p:nvSpPr>
          <p:spPr>
            <a:xfrm>
              <a:off x="981093" y="5016618"/>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15" name="テキスト ボックス 14">
              <a:extLst>
                <a:ext uri="{FF2B5EF4-FFF2-40B4-BE49-F238E27FC236}">
                  <a16:creationId xmlns:a16="http://schemas.microsoft.com/office/drawing/2014/main" id="{41D4E37A-CB31-9E42-AB9A-3D87D7594C32}"/>
                </a:ext>
              </a:extLst>
            </p:cNvPr>
            <p:cNvSpPr txBox="1"/>
            <p:nvPr/>
          </p:nvSpPr>
          <p:spPr>
            <a:xfrm>
              <a:off x="1527969" y="5016618"/>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16" name="テキスト ボックス 15">
              <a:extLst>
                <a:ext uri="{FF2B5EF4-FFF2-40B4-BE49-F238E27FC236}">
                  <a16:creationId xmlns:a16="http://schemas.microsoft.com/office/drawing/2014/main" id="{28BE42BB-6577-7147-B5A8-57F949528569}"/>
                </a:ext>
              </a:extLst>
            </p:cNvPr>
            <p:cNvSpPr txBox="1"/>
            <p:nvPr/>
          </p:nvSpPr>
          <p:spPr>
            <a:xfrm>
              <a:off x="2228760" y="5016618"/>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17" name="テキスト ボックス 16">
              <a:extLst>
                <a:ext uri="{FF2B5EF4-FFF2-40B4-BE49-F238E27FC236}">
                  <a16:creationId xmlns:a16="http://schemas.microsoft.com/office/drawing/2014/main" id="{705C6168-8072-5049-9182-0B2614AD1BD4}"/>
                </a:ext>
              </a:extLst>
            </p:cNvPr>
            <p:cNvSpPr txBox="1"/>
            <p:nvPr/>
          </p:nvSpPr>
          <p:spPr>
            <a:xfrm>
              <a:off x="2931151" y="5016618"/>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18" name="テキスト ボックス 17">
              <a:extLst>
                <a:ext uri="{FF2B5EF4-FFF2-40B4-BE49-F238E27FC236}">
                  <a16:creationId xmlns:a16="http://schemas.microsoft.com/office/drawing/2014/main" id="{946DCCC1-CFB9-C140-9810-8C8B3B921252}"/>
                </a:ext>
              </a:extLst>
            </p:cNvPr>
            <p:cNvSpPr txBox="1"/>
            <p:nvPr/>
          </p:nvSpPr>
          <p:spPr>
            <a:xfrm>
              <a:off x="3597688" y="5016618"/>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19" name="テキスト ボックス 18">
              <a:extLst>
                <a:ext uri="{FF2B5EF4-FFF2-40B4-BE49-F238E27FC236}">
                  <a16:creationId xmlns:a16="http://schemas.microsoft.com/office/drawing/2014/main" id="{1E933E27-F0D5-3F48-8D70-7E58E94932F1}"/>
                </a:ext>
              </a:extLst>
            </p:cNvPr>
            <p:cNvSpPr txBox="1"/>
            <p:nvPr/>
          </p:nvSpPr>
          <p:spPr>
            <a:xfrm>
              <a:off x="4252040" y="5016618"/>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26" name="テキスト ボックス 25">
              <a:extLst>
                <a:ext uri="{FF2B5EF4-FFF2-40B4-BE49-F238E27FC236}">
                  <a16:creationId xmlns:a16="http://schemas.microsoft.com/office/drawing/2014/main" id="{480BF5AB-0772-BD41-93B1-F9DBA4DE8C99}"/>
                </a:ext>
              </a:extLst>
            </p:cNvPr>
            <p:cNvSpPr txBox="1"/>
            <p:nvPr/>
          </p:nvSpPr>
          <p:spPr>
            <a:xfrm>
              <a:off x="2438081" y="5389077"/>
              <a:ext cx="2133918"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dirty="0">
                  <a:solidFill>
                    <a:srgbClr val="FF0000"/>
                  </a:solidFill>
                </a:rPr>
                <a:t>WT</a:t>
              </a:r>
              <a:endParaRPr kumimoji="1" lang="ja-JP" altLang="en-US" sz="1600">
                <a:solidFill>
                  <a:srgbClr val="FF0000"/>
                </a:solidFill>
              </a:endParaRPr>
            </a:p>
          </p:txBody>
        </p:sp>
      </p:grpSp>
      <p:grpSp>
        <p:nvGrpSpPr>
          <p:cNvPr id="34" name="グループ化 33">
            <a:extLst>
              <a:ext uri="{FF2B5EF4-FFF2-40B4-BE49-F238E27FC236}">
                <a16:creationId xmlns:a16="http://schemas.microsoft.com/office/drawing/2014/main" id="{C4F94376-D493-6443-919B-1AE128D9B768}"/>
              </a:ext>
            </a:extLst>
          </p:cNvPr>
          <p:cNvGrpSpPr/>
          <p:nvPr/>
        </p:nvGrpSpPr>
        <p:grpSpPr>
          <a:xfrm>
            <a:off x="5020493" y="1871523"/>
            <a:ext cx="3994985" cy="3856108"/>
            <a:chOff x="5020493" y="1871523"/>
            <a:chExt cx="3994985" cy="3856108"/>
          </a:xfrm>
        </p:grpSpPr>
        <p:pic>
          <p:nvPicPr>
            <p:cNvPr id="6" name="図 5">
              <a:extLst>
                <a:ext uri="{FF2B5EF4-FFF2-40B4-BE49-F238E27FC236}">
                  <a16:creationId xmlns:a16="http://schemas.microsoft.com/office/drawing/2014/main" id="{6F3944CB-5C2D-AA4A-9C8B-6CB458320C28}"/>
                </a:ext>
              </a:extLst>
            </p:cNvPr>
            <p:cNvPicPr>
              <a:picLocks noChangeAspect="1"/>
            </p:cNvPicPr>
            <p:nvPr/>
          </p:nvPicPr>
          <p:blipFill>
            <a:blip r:embed="rId4"/>
            <a:stretch>
              <a:fillRect/>
            </a:stretch>
          </p:blipFill>
          <p:spPr>
            <a:xfrm>
              <a:off x="5020493" y="1871523"/>
              <a:ext cx="3960000" cy="3842139"/>
            </a:xfrm>
            <a:prstGeom prst="rect">
              <a:avLst/>
            </a:prstGeom>
          </p:spPr>
        </p:pic>
        <p:sp>
          <p:nvSpPr>
            <p:cNvPr id="20" name="テキスト ボックス 19">
              <a:extLst>
                <a:ext uri="{FF2B5EF4-FFF2-40B4-BE49-F238E27FC236}">
                  <a16:creationId xmlns:a16="http://schemas.microsoft.com/office/drawing/2014/main" id="{4DD40695-80C9-484D-B2CB-6E4ABB848566}"/>
                </a:ext>
              </a:extLst>
            </p:cNvPr>
            <p:cNvSpPr txBox="1"/>
            <p:nvPr/>
          </p:nvSpPr>
          <p:spPr>
            <a:xfrm>
              <a:off x="5104612" y="5025325"/>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21" name="テキスト ボックス 20">
              <a:extLst>
                <a:ext uri="{FF2B5EF4-FFF2-40B4-BE49-F238E27FC236}">
                  <a16:creationId xmlns:a16="http://schemas.microsoft.com/office/drawing/2014/main" id="{19781C7E-A830-FC4E-9928-9CBC75953498}"/>
                </a:ext>
              </a:extLst>
            </p:cNvPr>
            <p:cNvSpPr txBox="1"/>
            <p:nvPr/>
          </p:nvSpPr>
          <p:spPr>
            <a:xfrm>
              <a:off x="5651488" y="5025325"/>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22" name="テキスト ボックス 21">
              <a:extLst>
                <a:ext uri="{FF2B5EF4-FFF2-40B4-BE49-F238E27FC236}">
                  <a16:creationId xmlns:a16="http://schemas.microsoft.com/office/drawing/2014/main" id="{B674C676-E69F-FE41-B23F-170DB44A9BC2}"/>
                </a:ext>
              </a:extLst>
            </p:cNvPr>
            <p:cNvSpPr txBox="1"/>
            <p:nvPr/>
          </p:nvSpPr>
          <p:spPr>
            <a:xfrm>
              <a:off x="6352279" y="5025325"/>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23" name="テキスト ボックス 22">
              <a:extLst>
                <a:ext uri="{FF2B5EF4-FFF2-40B4-BE49-F238E27FC236}">
                  <a16:creationId xmlns:a16="http://schemas.microsoft.com/office/drawing/2014/main" id="{1E98D444-7F94-3745-8BBE-59D5081B5F9A}"/>
                </a:ext>
              </a:extLst>
            </p:cNvPr>
            <p:cNvSpPr txBox="1"/>
            <p:nvPr/>
          </p:nvSpPr>
          <p:spPr>
            <a:xfrm>
              <a:off x="7054670" y="5025325"/>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24" name="テキスト ボックス 23">
              <a:extLst>
                <a:ext uri="{FF2B5EF4-FFF2-40B4-BE49-F238E27FC236}">
                  <a16:creationId xmlns:a16="http://schemas.microsoft.com/office/drawing/2014/main" id="{3975E93C-67B6-604E-8B6D-3B0C914760AB}"/>
                </a:ext>
              </a:extLst>
            </p:cNvPr>
            <p:cNvSpPr txBox="1"/>
            <p:nvPr/>
          </p:nvSpPr>
          <p:spPr>
            <a:xfrm>
              <a:off x="7721207" y="5025325"/>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25" name="テキスト ボックス 24">
              <a:extLst>
                <a:ext uri="{FF2B5EF4-FFF2-40B4-BE49-F238E27FC236}">
                  <a16:creationId xmlns:a16="http://schemas.microsoft.com/office/drawing/2014/main" id="{F8376EFE-4C6D-D645-9A42-AB016B697771}"/>
                </a:ext>
              </a:extLst>
            </p:cNvPr>
            <p:cNvSpPr txBox="1"/>
            <p:nvPr/>
          </p:nvSpPr>
          <p:spPr>
            <a:xfrm>
              <a:off x="8375559" y="5025325"/>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30" name="テキスト ボックス 29">
              <a:extLst>
                <a:ext uri="{FF2B5EF4-FFF2-40B4-BE49-F238E27FC236}">
                  <a16:creationId xmlns:a16="http://schemas.microsoft.com/office/drawing/2014/main" id="{C52B5834-4025-F645-BFF2-DA58FB7F6B50}"/>
                </a:ext>
              </a:extLst>
            </p:cNvPr>
            <p:cNvSpPr txBox="1"/>
            <p:nvPr/>
          </p:nvSpPr>
          <p:spPr>
            <a:xfrm>
              <a:off x="6673697" y="5301004"/>
              <a:ext cx="1883372" cy="338554"/>
            </a:xfrm>
            <a:prstGeom prst="rect">
              <a:avLst/>
            </a:prstGeom>
            <a:solidFill>
              <a:schemeClr val="bg1"/>
            </a:solidFill>
          </p:spPr>
          <p:txBody>
            <a:bodyPr wrap="square" rtlCol="0">
              <a:spAutoFit/>
            </a:bodyPr>
            <a:lstStyle/>
            <a:p>
              <a:endParaRPr kumimoji="1" lang="en-US" altLang="ja-JP" sz="1600" dirty="0"/>
            </a:p>
          </p:txBody>
        </p:sp>
        <p:sp>
          <p:nvSpPr>
            <p:cNvPr id="27" name="テキスト ボックス 26">
              <a:extLst>
                <a:ext uri="{FF2B5EF4-FFF2-40B4-BE49-F238E27FC236}">
                  <a16:creationId xmlns:a16="http://schemas.microsoft.com/office/drawing/2014/main" id="{74B60770-93D7-F24E-842B-4846FAE64D47}"/>
                </a:ext>
              </a:extLst>
            </p:cNvPr>
            <p:cNvSpPr txBox="1"/>
            <p:nvPr/>
          </p:nvSpPr>
          <p:spPr>
            <a:xfrm>
              <a:off x="6494274" y="5389077"/>
              <a:ext cx="2201244"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i="1" dirty="0">
                  <a:solidFill>
                    <a:srgbClr val="FF0000"/>
                  </a:solidFill>
                </a:rPr>
                <a:t>pin8</a:t>
              </a:r>
              <a:endParaRPr kumimoji="1" lang="en-US" altLang="ja-JP" sz="1600" dirty="0">
                <a:solidFill>
                  <a:srgbClr val="FF0000"/>
                </a:solidFill>
              </a:endParaRPr>
            </a:p>
          </p:txBody>
        </p:sp>
        <p:cxnSp>
          <p:nvCxnSpPr>
            <p:cNvPr id="29" name="直線コネクタ 28">
              <a:extLst>
                <a:ext uri="{FF2B5EF4-FFF2-40B4-BE49-F238E27FC236}">
                  <a16:creationId xmlns:a16="http://schemas.microsoft.com/office/drawing/2014/main" id="{0552B512-6AE1-E748-92D2-CAF6D4353760}"/>
                </a:ext>
              </a:extLst>
            </p:cNvPr>
            <p:cNvCxnSpPr>
              <a:cxnSpLocks/>
            </p:cNvCxnSpPr>
            <p:nvPr/>
          </p:nvCxnSpPr>
          <p:spPr>
            <a:xfrm>
              <a:off x="6494274" y="5389077"/>
              <a:ext cx="2486219"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FAF2259B-885F-F441-8D64-C8F65C8E452D}"/>
              </a:ext>
            </a:extLst>
          </p:cNvPr>
          <p:cNvSpPr/>
          <p:nvPr/>
        </p:nvSpPr>
        <p:spPr>
          <a:xfrm>
            <a:off x="6399614" y="2024398"/>
            <a:ext cx="512064" cy="295831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A85C4FF-DC78-414B-8A3B-C8B3D355E32C}"/>
              </a:ext>
            </a:extLst>
          </p:cNvPr>
          <p:cNvSpPr>
            <a:spLocks noGrp="1"/>
          </p:cNvSpPr>
          <p:nvPr>
            <p:ph type="sldNum" sz="quarter" idx="12"/>
          </p:nvPr>
        </p:nvSpPr>
        <p:spPr/>
        <p:txBody>
          <a:bodyPr/>
          <a:lstStyle/>
          <a:p>
            <a:fld id="{FD242490-7246-9146-BA62-C7176B85F9CF}" type="slidenum">
              <a:rPr kumimoji="1" lang="ja-JP" altLang="en-US" smtClean="0"/>
              <a:t>20</a:t>
            </a:fld>
            <a:endParaRPr kumimoji="1" lang="ja-JP" altLang="en-US"/>
          </a:p>
        </p:txBody>
      </p:sp>
      <p:sp>
        <p:nvSpPr>
          <p:cNvPr id="36" name="テキスト ボックス 35">
            <a:extLst>
              <a:ext uri="{FF2B5EF4-FFF2-40B4-BE49-F238E27FC236}">
                <a16:creationId xmlns:a16="http://schemas.microsoft.com/office/drawing/2014/main" id="{DEA6D2FF-6B1E-D445-9155-004A72CC0396}"/>
              </a:ext>
            </a:extLst>
          </p:cNvPr>
          <p:cNvSpPr txBox="1"/>
          <p:nvPr/>
        </p:nvSpPr>
        <p:spPr>
          <a:xfrm rot="16200000">
            <a:off x="-817828" y="3153396"/>
            <a:ext cx="2031325" cy="461665"/>
          </a:xfrm>
          <a:prstGeom prst="rect">
            <a:avLst/>
          </a:prstGeom>
          <a:noFill/>
        </p:spPr>
        <p:txBody>
          <a:bodyPr wrap="none" rtlCol="0">
            <a:spAutoFit/>
          </a:bodyPr>
          <a:lstStyle/>
          <a:p>
            <a:r>
              <a:rPr kumimoji="1" lang="ja-JP" altLang="en-US" sz="2400"/>
              <a:t>相対側根密度</a:t>
            </a:r>
          </a:p>
        </p:txBody>
      </p:sp>
    </p:spTree>
    <p:extLst>
      <p:ext uri="{BB962C8B-B14F-4D97-AF65-F5344CB8AC3E}">
        <p14:creationId xmlns:p14="http://schemas.microsoft.com/office/powerpoint/2010/main" val="3223308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E03773-44F3-A543-9779-33E3D04B3D6F}"/>
              </a:ext>
            </a:extLst>
          </p:cNvPr>
          <p:cNvSpPr>
            <a:spLocks noGrp="1"/>
          </p:cNvSpPr>
          <p:nvPr>
            <p:ph type="title"/>
          </p:nvPr>
        </p:nvSpPr>
        <p:spPr/>
        <p:txBody>
          <a:bodyPr>
            <a:normAutofit/>
          </a:bodyPr>
          <a:lstStyle/>
          <a:p>
            <a:pPr algn="ctr"/>
            <a:r>
              <a:rPr lang="en-US" altLang="ja-JP" dirty="0"/>
              <a:t>PIN8</a:t>
            </a:r>
            <a:r>
              <a:rPr lang="ja-JP" altLang="en-US"/>
              <a:t>が機能する細胞内で</a:t>
            </a:r>
            <a:br>
              <a:rPr lang="en-US" altLang="ja-JP" dirty="0"/>
            </a:br>
            <a:r>
              <a:rPr lang="en-US" altLang="ja-JP" dirty="0"/>
              <a:t>PIN5</a:t>
            </a:r>
            <a:r>
              <a:rPr lang="ja-JP" altLang="en-US"/>
              <a:t>を発現させると側根形成が抑制された</a:t>
            </a:r>
            <a:endParaRPr kumimoji="1" lang="ja-JP" altLang="en-US"/>
          </a:p>
        </p:txBody>
      </p:sp>
      <p:grpSp>
        <p:nvGrpSpPr>
          <p:cNvPr id="35" name="グループ化 34">
            <a:extLst>
              <a:ext uri="{FF2B5EF4-FFF2-40B4-BE49-F238E27FC236}">
                <a16:creationId xmlns:a16="http://schemas.microsoft.com/office/drawing/2014/main" id="{697BF80F-2637-844B-8877-AB8864D410EE}"/>
              </a:ext>
            </a:extLst>
          </p:cNvPr>
          <p:cNvGrpSpPr/>
          <p:nvPr/>
        </p:nvGrpSpPr>
        <p:grpSpPr>
          <a:xfrm>
            <a:off x="38191" y="1685844"/>
            <a:ext cx="4853768" cy="4041787"/>
            <a:chOff x="38191" y="1685844"/>
            <a:chExt cx="4853768" cy="4041787"/>
          </a:xfrm>
        </p:grpSpPr>
        <p:pic>
          <p:nvPicPr>
            <p:cNvPr id="7" name="図 6">
              <a:extLst>
                <a:ext uri="{FF2B5EF4-FFF2-40B4-BE49-F238E27FC236}">
                  <a16:creationId xmlns:a16="http://schemas.microsoft.com/office/drawing/2014/main" id="{48B82BAB-14A4-E641-A979-A19DBCFF51D0}"/>
                </a:ext>
              </a:extLst>
            </p:cNvPr>
            <p:cNvPicPr>
              <a:picLocks noChangeAspect="1"/>
            </p:cNvPicPr>
            <p:nvPr/>
          </p:nvPicPr>
          <p:blipFill>
            <a:blip r:embed="rId3"/>
            <a:stretch>
              <a:fillRect/>
            </a:stretch>
          </p:blipFill>
          <p:spPr>
            <a:xfrm>
              <a:off x="896557" y="1864596"/>
              <a:ext cx="3960000" cy="3807243"/>
            </a:xfrm>
            <a:prstGeom prst="rect">
              <a:avLst/>
            </a:prstGeom>
          </p:spPr>
        </p:pic>
        <p:sp>
          <p:nvSpPr>
            <p:cNvPr id="5" name="テキスト ボックス 4">
              <a:extLst>
                <a:ext uri="{FF2B5EF4-FFF2-40B4-BE49-F238E27FC236}">
                  <a16:creationId xmlns:a16="http://schemas.microsoft.com/office/drawing/2014/main" id="{E344AD6B-C666-514C-B6FA-6B45C6D10D23}"/>
                </a:ext>
              </a:extLst>
            </p:cNvPr>
            <p:cNvSpPr txBox="1"/>
            <p:nvPr/>
          </p:nvSpPr>
          <p:spPr>
            <a:xfrm>
              <a:off x="571459" y="4770638"/>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8" name="テキスト ボックス 7">
              <a:extLst>
                <a:ext uri="{FF2B5EF4-FFF2-40B4-BE49-F238E27FC236}">
                  <a16:creationId xmlns:a16="http://schemas.microsoft.com/office/drawing/2014/main" id="{2269A7E4-2117-5C43-A763-7431772A5F1E}"/>
                </a:ext>
              </a:extLst>
            </p:cNvPr>
            <p:cNvSpPr txBox="1"/>
            <p:nvPr/>
          </p:nvSpPr>
          <p:spPr>
            <a:xfrm>
              <a:off x="379098" y="4308860"/>
              <a:ext cx="470000" cy="338554"/>
            </a:xfrm>
            <a:prstGeom prst="rect">
              <a:avLst/>
            </a:prstGeom>
            <a:solidFill>
              <a:schemeClr val="bg1"/>
            </a:solidFill>
          </p:spPr>
          <p:txBody>
            <a:bodyPr wrap="none" rtlCol="0">
              <a:spAutoFit/>
            </a:bodyPr>
            <a:lstStyle/>
            <a:p>
              <a:r>
                <a:rPr kumimoji="1" lang="en-US" altLang="ja-JP" sz="1600" dirty="0"/>
                <a:t>0.2</a:t>
              </a:r>
              <a:endParaRPr kumimoji="1" lang="ja-JP" altLang="en-US" sz="1600"/>
            </a:p>
          </p:txBody>
        </p:sp>
        <p:sp>
          <p:nvSpPr>
            <p:cNvPr id="9" name="テキスト ボックス 8">
              <a:extLst>
                <a:ext uri="{FF2B5EF4-FFF2-40B4-BE49-F238E27FC236}">
                  <a16:creationId xmlns:a16="http://schemas.microsoft.com/office/drawing/2014/main" id="{40653B48-B11D-A64E-91B0-4ADD2D85979A}"/>
                </a:ext>
              </a:extLst>
            </p:cNvPr>
            <p:cNvSpPr txBox="1"/>
            <p:nvPr/>
          </p:nvSpPr>
          <p:spPr>
            <a:xfrm>
              <a:off x="379098" y="3755641"/>
              <a:ext cx="470000" cy="338554"/>
            </a:xfrm>
            <a:prstGeom prst="rect">
              <a:avLst/>
            </a:prstGeom>
            <a:solidFill>
              <a:schemeClr val="bg1"/>
            </a:solidFill>
          </p:spPr>
          <p:txBody>
            <a:bodyPr wrap="none" rtlCol="0">
              <a:spAutoFit/>
            </a:bodyPr>
            <a:lstStyle/>
            <a:p>
              <a:r>
                <a:rPr kumimoji="1" lang="en-US" altLang="ja-JP" sz="1600" dirty="0"/>
                <a:t>0.4</a:t>
              </a:r>
              <a:endParaRPr kumimoji="1" lang="ja-JP" altLang="en-US" sz="1600"/>
            </a:p>
          </p:txBody>
        </p:sp>
        <p:sp>
          <p:nvSpPr>
            <p:cNvPr id="10" name="テキスト ボックス 9">
              <a:extLst>
                <a:ext uri="{FF2B5EF4-FFF2-40B4-BE49-F238E27FC236}">
                  <a16:creationId xmlns:a16="http://schemas.microsoft.com/office/drawing/2014/main" id="{A41CDBC8-8DBA-144C-AE0E-3697492F6EC5}"/>
                </a:ext>
              </a:extLst>
            </p:cNvPr>
            <p:cNvSpPr txBox="1"/>
            <p:nvPr/>
          </p:nvSpPr>
          <p:spPr>
            <a:xfrm>
              <a:off x="379098" y="3271820"/>
              <a:ext cx="470000" cy="338554"/>
            </a:xfrm>
            <a:prstGeom prst="rect">
              <a:avLst/>
            </a:prstGeom>
            <a:solidFill>
              <a:schemeClr val="bg1"/>
            </a:solidFill>
          </p:spPr>
          <p:txBody>
            <a:bodyPr wrap="none" rtlCol="0">
              <a:spAutoFit/>
            </a:bodyPr>
            <a:lstStyle/>
            <a:p>
              <a:r>
                <a:rPr kumimoji="1" lang="en-US" altLang="ja-JP" sz="1600" dirty="0"/>
                <a:t>0.6</a:t>
              </a:r>
              <a:endParaRPr kumimoji="1" lang="ja-JP" altLang="en-US" sz="1600"/>
            </a:p>
          </p:txBody>
        </p:sp>
        <p:sp>
          <p:nvSpPr>
            <p:cNvPr id="11" name="テキスト ボックス 10">
              <a:extLst>
                <a:ext uri="{FF2B5EF4-FFF2-40B4-BE49-F238E27FC236}">
                  <a16:creationId xmlns:a16="http://schemas.microsoft.com/office/drawing/2014/main" id="{93199165-4022-B64E-90B4-0B58FEB6AAD8}"/>
                </a:ext>
              </a:extLst>
            </p:cNvPr>
            <p:cNvSpPr txBox="1"/>
            <p:nvPr/>
          </p:nvSpPr>
          <p:spPr>
            <a:xfrm>
              <a:off x="379098" y="2757789"/>
              <a:ext cx="470000" cy="338554"/>
            </a:xfrm>
            <a:prstGeom prst="rect">
              <a:avLst/>
            </a:prstGeom>
            <a:solidFill>
              <a:schemeClr val="bg1"/>
            </a:solidFill>
          </p:spPr>
          <p:txBody>
            <a:bodyPr wrap="none" rtlCol="0">
              <a:spAutoFit/>
            </a:bodyPr>
            <a:lstStyle/>
            <a:p>
              <a:r>
                <a:rPr kumimoji="1" lang="en-US" altLang="ja-JP" sz="1600" dirty="0"/>
                <a:t>0.8</a:t>
              </a:r>
              <a:endParaRPr kumimoji="1" lang="ja-JP" altLang="en-US" sz="1600"/>
            </a:p>
          </p:txBody>
        </p:sp>
        <p:sp>
          <p:nvSpPr>
            <p:cNvPr id="12" name="テキスト ボックス 11">
              <a:extLst>
                <a:ext uri="{FF2B5EF4-FFF2-40B4-BE49-F238E27FC236}">
                  <a16:creationId xmlns:a16="http://schemas.microsoft.com/office/drawing/2014/main" id="{AB2F2889-0296-804D-A381-DCAEEE5E6ED6}"/>
                </a:ext>
              </a:extLst>
            </p:cNvPr>
            <p:cNvSpPr txBox="1"/>
            <p:nvPr/>
          </p:nvSpPr>
          <p:spPr>
            <a:xfrm>
              <a:off x="571459" y="2214662"/>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3" name="テキスト ボックス 12">
              <a:extLst>
                <a:ext uri="{FF2B5EF4-FFF2-40B4-BE49-F238E27FC236}">
                  <a16:creationId xmlns:a16="http://schemas.microsoft.com/office/drawing/2014/main" id="{9795F295-66CC-334D-BC9B-8B91AD226EA0}"/>
                </a:ext>
              </a:extLst>
            </p:cNvPr>
            <p:cNvSpPr txBox="1"/>
            <p:nvPr/>
          </p:nvSpPr>
          <p:spPr>
            <a:xfrm>
              <a:off x="379098" y="1685844"/>
              <a:ext cx="470000" cy="338554"/>
            </a:xfrm>
            <a:prstGeom prst="rect">
              <a:avLst/>
            </a:prstGeom>
            <a:solidFill>
              <a:schemeClr val="bg1"/>
            </a:solidFill>
          </p:spPr>
          <p:txBody>
            <a:bodyPr wrap="none" rtlCol="0">
              <a:spAutoFit/>
            </a:bodyPr>
            <a:lstStyle/>
            <a:p>
              <a:r>
                <a:rPr kumimoji="1" lang="en-US" altLang="ja-JP" sz="1600" dirty="0"/>
                <a:t>1.2</a:t>
              </a:r>
              <a:endParaRPr kumimoji="1" lang="ja-JP" altLang="en-US" sz="1600"/>
            </a:p>
          </p:txBody>
        </p:sp>
        <p:sp>
          <p:nvSpPr>
            <p:cNvPr id="3" name="テキスト ボックス 2">
              <a:extLst>
                <a:ext uri="{FF2B5EF4-FFF2-40B4-BE49-F238E27FC236}">
                  <a16:creationId xmlns:a16="http://schemas.microsoft.com/office/drawing/2014/main" id="{81C926D7-6EAA-6643-AD20-76751BF679EB}"/>
                </a:ext>
              </a:extLst>
            </p:cNvPr>
            <p:cNvSpPr txBox="1"/>
            <p:nvPr/>
          </p:nvSpPr>
          <p:spPr>
            <a:xfrm rot="16200000">
              <a:off x="130491" y="3116191"/>
              <a:ext cx="184731" cy="369332"/>
            </a:xfrm>
            <a:prstGeom prst="rect">
              <a:avLst/>
            </a:prstGeom>
            <a:noFill/>
          </p:spPr>
          <p:txBody>
            <a:bodyPr wrap="none" rtlCol="0">
              <a:spAutoFit/>
            </a:bodyPr>
            <a:lstStyle/>
            <a:p>
              <a:endParaRPr kumimoji="1" lang="ja-JP" altLang="en-US"/>
            </a:p>
          </p:txBody>
        </p:sp>
        <p:sp>
          <p:nvSpPr>
            <p:cNvPr id="14" name="テキスト ボックス 13">
              <a:extLst>
                <a:ext uri="{FF2B5EF4-FFF2-40B4-BE49-F238E27FC236}">
                  <a16:creationId xmlns:a16="http://schemas.microsoft.com/office/drawing/2014/main" id="{C0773B6B-3D58-2448-BF57-6371215A1EAA}"/>
                </a:ext>
              </a:extLst>
            </p:cNvPr>
            <p:cNvSpPr txBox="1"/>
            <p:nvPr/>
          </p:nvSpPr>
          <p:spPr>
            <a:xfrm>
              <a:off x="981093" y="5016618"/>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15" name="テキスト ボックス 14">
              <a:extLst>
                <a:ext uri="{FF2B5EF4-FFF2-40B4-BE49-F238E27FC236}">
                  <a16:creationId xmlns:a16="http://schemas.microsoft.com/office/drawing/2014/main" id="{41D4E37A-CB31-9E42-AB9A-3D87D7594C32}"/>
                </a:ext>
              </a:extLst>
            </p:cNvPr>
            <p:cNvSpPr txBox="1"/>
            <p:nvPr/>
          </p:nvSpPr>
          <p:spPr>
            <a:xfrm>
              <a:off x="1527969" y="5016618"/>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16" name="テキスト ボックス 15">
              <a:extLst>
                <a:ext uri="{FF2B5EF4-FFF2-40B4-BE49-F238E27FC236}">
                  <a16:creationId xmlns:a16="http://schemas.microsoft.com/office/drawing/2014/main" id="{28BE42BB-6577-7147-B5A8-57F949528569}"/>
                </a:ext>
              </a:extLst>
            </p:cNvPr>
            <p:cNvSpPr txBox="1"/>
            <p:nvPr/>
          </p:nvSpPr>
          <p:spPr>
            <a:xfrm>
              <a:off x="2228760" y="5016618"/>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17" name="テキスト ボックス 16">
              <a:extLst>
                <a:ext uri="{FF2B5EF4-FFF2-40B4-BE49-F238E27FC236}">
                  <a16:creationId xmlns:a16="http://schemas.microsoft.com/office/drawing/2014/main" id="{705C6168-8072-5049-9182-0B2614AD1BD4}"/>
                </a:ext>
              </a:extLst>
            </p:cNvPr>
            <p:cNvSpPr txBox="1"/>
            <p:nvPr/>
          </p:nvSpPr>
          <p:spPr>
            <a:xfrm>
              <a:off x="2931151" y="5016618"/>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18" name="テキスト ボックス 17">
              <a:extLst>
                <a:ext uri="{FF2B5EF4-FFF2-40B4-BE49-F238E27FC236}">
                  <a16:creationId xmlns:a16="http://schemas.microsoft.com/office/drawing/2014/main" id="{946DCCC1-CFB9-C140-9810-8C8B3B921252}"/>
                </a:ext>
              </a:extLst>
            </p:cNvPr>
            <p:cNvSpPr txBox="1"/>
            <p:nvPr/>
          </p:nvSpPr>
          <p:spPr>
            <a:xfrm>
              <a:off x="3597688" y="5016618"/>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19" name="テキスト ボックス 18">
              <a:extLst>
                <a:ext uri="{FF2B5EF4-FFF2-40B4-BE49-F238E27FC236}">
                  <a16:creationId xmlns:a16="http://schemas.microsoft.com/office/drawing/2014/main" id="{1E933E27-F0D5-3F48-8D70-7E58E94932F1}"/>
                </a:ext>
              </a:extLst>
            </p:cNvPr>
            <p:cNvSpPr txBox="1"/>
            <p:nvPr/>
          </p:nvSpPr>
          <p:spPr>
            <a:xfrm>
              <a:off x="4252040" y="5016618"/>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26" name="テキスト ボックス 25">
              <a:extLst>
                <a:ext uri="{FF2B5EF4-FFF2-40B4-BE49-F238E27FC236}">
                  <a16:creationId xmlns:a16="http://schemas.microsoft.com/office/drawing/2014/main" id="{480BF5AB-0772-BD41-93B1-F9DBA4DE8C99}"/>
                </a:ext>
              </a:extLst>
            </p:cNvPr>
            <p:cNvSpPr txBox="1"/>
            <p:nvPr/>
          </p:nvSpPr>
          <p:spPr>
            <a:xfrm>
              <a:off x="2438081" y="5389077"/>
              <a:ext cx="2133918"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dirty="0">
                  <a:solidFill>
                    <a:srgbClr val="FF0000"/>
                  </a:solidFill>
                </a:rPr>
                <a:t>WT</a:t>
              </a:r>
              <a:endParaRPr kumimoji="1" lang="ja-JP" altLang="en-US" sz="1600">
                <a:solidFill>
                  <a:srgbClr val="FF0000"/>
                </a:solidFill>
              </a:endParaRPr>
            </a:p>
          </p:txBody>
        </p:sp>
      </p:grpSp>
      <p:grpSp>
        <p:nvGrpSpPr>
          <p:cNvPr id="34" name="グループ化 33">
            <a:extLst>
              <a:ext uri="{FF2B5EF4-FFF2-40B4-BE49-F238E27FC236}">
                <a16:creationId xmlns:a16="http://schemas.microsoft.com/office/drawing/2014/main" id="{C4F94376-D493-6443-919B-1AE128D9B768}"/>
              </a:ext>
            </a:extLst>
          </p:cNvPr>
          <p:cNvGrpSpPr/>
          <p:nvPr/>
        </p:nvGrpSpPr>
        <p:grpSpPr>
          <a:xfrm>
            <a:off x="5020493" y="1871523"/>
            <a:ext cx="3994985" cy="3856108"/>
            <a:chOff x="5020493" y="1871523"/>
            <a:chExt cx="3994985" cy="3856108"/>
          </a:xfrm>
        </p:grpSpPr>
        <p:pic>
          <p:nvPicPr>
            <p:cNvPr id="6" name="図 5">
              <a:extLst>
                <a:ext uri="{FF2B5EF4-FFF2-40B4-BE49-F238E27FC236}">
                  <a16:creationId xmlns:a16="http://schemas.microsoft.com/office/drawing/2014/main" id="{6F3944CB-5C2D-AA4A-9C8B-6CB458320C28}"/>
                </a:ext>
              </a:extLst>
            </p:cNvPr>
            <p:cNvPicPr>
              <a:picLocks noChangeAspect="1"/>
            </p:cNvPicPr>
            <p:nvPr/>
          </p:nvPicPr>
          <p:blipFill>
            <a:blip r:embed="rId4"/>
            <a:stretch>
              <a:fillRect/>
            </a:stretch>
          </p:blipFill>
          <p:spPr>
            <a:xfrm>
              <a:off x="5020493" y="1871523"/>
              <a:ext cx="3960000" cy="3842139"/>
            </a:xfrm>
            <a:prstGeom prst="rect">
              <a:avLst/>
            </a:prstGeom>
          </p:spPr>
        </p:pic>
        <p:sp>
          <p:nvSpPr>
            <p:cNvPr id="20" name="テキスト ボックス 19">
              <a:extLst>
                <a:ext uri="{FF2B5EF4-FFF2-40B4-BE49-F238E27FC236}">
                  <a16:creationId xmlns:a16="http://schemas.microsoft.com/office/drawing/2014/main" id="{4DD40695-80C9-484D-B2CB-6E4ABB848566}"/>
                </a:ext>
              </a:extLst>
            </p:cNvPr>
            <p:cNvSpPr txBox="1"/>
            <p:nvPr/>
          </p:nvSpPr>
          <p:spPr>
            <a:xfrm>
              <a:off x="5104612" y="5025325"/>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21" name="テキスト ボックス 20">
              <a:extLst>
                <a:ext uri="{FF2B5EF4-FFF2-40B4-BE49-F238E27FC236}">
                  <a16:creationId xmlns:a16="http://schemas.microsoft.com/office/drawing/2014/main" id="{19781C7E-A830-FC4E-9928-9CBC75953498}"/>
                </a:ext>
              </a:extLst>
            </p:cNvPr>
            <p:cNvSpPr txBox="1"/>
            <p:nvPr/>
          </p:nvSpPr>
          <p:spPr>
            <a:xfrm>
              <a:off x="5651488" y="5025325"/>
              <a:ext cx="570990" cy="338554"/>
            </a:xfrm>
            <a:prstGeom prst="rect">
              <a:avLst/>
            </a:prstGeom>
            <a:solidFill>
              <a:schemeClr val="bg1"/>
            </a:solidFill>
          </p:spPr>
          <p:txBody>
            <a:bodyPr wrap="none" rtlCol="0">
              <a:spAutoFit/>
            </a:bodyPr>
            <a:lstStyle/>
            <a:p>
              <a:r>
                <a:rPr kumimoji="1" lang="en-US" altLang="ja-JP" sz="1600" i="1" dirty="0"/>
                <a:t>pin8</a:t>
              </a:r>
            </a:p>
          </p:txBody>
        </p:sp>
        <p:sp>
          <p:nvSpPr>
            <p:cNvPr id="22" name="テキスト ボックス 21">
              <a:extLst>
                <a:ext uri="{FF2B5EF4-FFF2-40B4-BE49-F238E27FC236}">
                  <a16:creationId xmlns:a16="http://schemas.microsoft.com/office/drawing/2014/main" id="{B674C676-E69F-FE41-B23F-170DB44A9BC2}"/>
                </a:ext>
              </a:extLst>
            </p:cNvPr>
            <p:cNvSpPr txBox="1"/>
            <p:nvPr/>
          </p:nvSpPr>
          <p:spPr>
            <a:xfrm>
              <a:off x="6352279" y="5025325"/>
              <a:ext cx="718466" cy="338554"/>
            </a:xfrm>
            <a:prstGeom prst="rect">
              <a:avLst/>
            </a:prstGeom>
            <a:solidFill>
              <a:schemeClr val="bg1"/>
            </a:solidFill>
          </p:spPr>
          <p:txBody>
            <a:bodyPr wrap="none" rtlCol="0">
              <a:spAutoFit/>
            </a:bodyPr>
            <a:lstStyle/>
            <a:p>
              <a:r>
                <a:rPr kumimoji="1" lang="en-US" altLang="ja-JP" sz="1600" i="1" dirty="0"/>
                <a:t>AUX1</a:t>
              </a:r>
              <a:endParaRPr kumimoji="1" lang="ja-JP" altLang="en-US" sz="1600" i="1"/>
            </a:p>
          </p:txBody>
        </p:sp>
        <p:sp>
          <p:nvSpPr>
            <p:cNvPr id="23" name="テキスト ボックス 22">
              <a:extLst>
                <a:ext uri="{FF2B5EF4-FFF2-40B4-BE49-F238E27FC236}">
                  <a16:creationId xmlns:a16="http://schemas.microsoft.com/office/drawing/2014/main" id="{1E98D444-7F94-3745-8BBE-59D5081B5F9A}"/>
                </a:ext>
              </a:extLst>
            </p:cNvPr>
            <p:cNvSpPr txBox="1"/>
            <p:nvPr/>
          </p:nvSpPr>
          <p:spPr>
            <a:xfrm>
              <a:off x="7054670" y="5025325"/>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24" name="テキスト ボックス 23">
              <a:extLst>
                <a:ext uri="{FF2B5EF4-FFF2-40B4-BE49-F238E27FC236}">
                  <a16:creationId xmlns:a16="http://schemas.microsoft.com/office/drawing/2014/main" id="{3975E93C-67B6-604E-8B6D-3B0C914760AB}"/>
                </a:ext>
              </a:extLst>
            </p:cNvPr>
            <p:cNvSpPr txBox="1"/>
            <p:nvPr/>
          </p:nvSpPr>
          <p:spPr>
            <a:xfrm>
              <a:off x="7721207" y="5025325"/>
              <a:ext cx="639919" cy="338554"/>
            </a:xfrm>
            <a:prstGeom prst="rect">
              <a:avLst/>
            </a:prstGeom>
            <a:solidFill>
              <a:schemeClr val="bg1"/>
            </a:solidFill>
          </p:spPr>
          <p:txBody>
            <a:bodyPr wrap="none" rtlCol="0">
              <a:spAutoFit/>
            </a:bodyPr>
            <a:lstStyle/>
            <a:p>
              <a:r>
                <a:rPr kumimoji="1" lang="en-US" altLang="ja-JP" sz="1600" i="1" dirty="0"/>
                <a:t>PIN2</a:t>
              </a:r>
              <a:endParaRPr kumimoji="1" lang="ja-JP" altLang="en-US" sz="1600" i="1"/>
            </a:p>
          </p:txBody>
        </p:sp>
        <p:sp>
          <p:nvSpPr>
            <p:cNvPr id="25" name="テキスト ボックス 24">
              <a:extLst>
                <a:ext uri="{FF2B5EF4-FFF2-40B4-BE49-F238E27FC236}">
                  <a16:creationId xmlns:a16="http://schemas.microsoft.com/office/drawing/2014/main" id="{F8376EFE-4C6D-D645-9A42-AB016B697771}"/>
                </a:ext>
              </a:extLst>
            </p:cNvPr>
            <p:cNvSpPr txBox="1"/>
            <p:nvPr/>
          </p:nvSpPr>
          <p:spPr>
            <a:xfrm>
              <a:off x="8375559" y="5025325"/>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30" name="テキスト ボックス 29">
              <a:extLst>
                <a:ext uri="{FF2B5EF4-FFF2-40B4-BE49-F238E27FC236}">
                  <a16:creationId xmlns:a16="http://schemas.microsoft.com/office/drawing/2014/main" id="{C52B5834-4025-F645-BFF2-DA58FB7F6B50}"/>
                </a:ext>
              </a:extLst>
            </p:cNvPr>
            <p:cNvSpPr txBox="1"/>
            <p:nvPr/>
          </p:nvSpPr>
          <p:spPr>
            <a:xfrm>
              <a:off x="6673697" y="5301004"/>
              <a:ext cx="1883372" cy="338554"/>
            </a:xfrm>
            <a:prstGeom prst="rect">
              <a:avLst/>
            </a:prstGeom>
            <a:solidFill>
              <a:schemeClr val="bg1"/>
            </a:solidFill>
          </p:spPr>
          <p:txBody>
            <a:bodyPr wrap="square" rtlCol="0">
              <a:spAutoFit/>
            </a:bodyPr>
            <a:lstStyle/>
            <a:p>
              <a:endParaRPr kumimoji="1" lang="en-US" altLang="ja-JP" sz="1600" dirty="0"/>
            </a:p>
          </p:txBody>
        </p:sp>
        <p:sp>
          <p:nvSpPr>
            <p:cNvPr id="27" name="テキスト ボックス 26">
              <a:extLst>
                <a:ext uri="{FF2B5EF4-FFF2-40B4-BE49-F238E27FC236}">
                  <a16:creationId xmlns:a16="http://schemas.microsoft.com/office/drawing/2014/main" id="{74B60770-93D7-F24E-842B-4846FAE64D47}"/>
                </a:ext>
              </a:extLst>
            </p:cNvPr>
            <p:cNvSpPr txBox="1"/>
            <p:nvPr/>
          </p:nvSpPr>
          <p:spPr>
            <a:xfrm>
              <a:off x="6494274" y="5389077"/>
              <a:ext cx="2201244" cy="338554"/>
            </a:xfrm>
            <a:prstGeom prst="rect">
              <a:avLst/>
            </a:prstGeom>
            <a:solidFill>
              <a:schemeClr val="bg1"/>
            </a:solidFill>
          </p:spPr>
          <p:txBody>
            <a:bodyPr wrap="none" rtlCol="0">
              <a:spAutoFit/>
            </a:bodyPr>
            <a:lstStyle/>
            <a:p>
              <a:r>
                <a:rPr kumimoji="1" lang="en-US" altLang="ja-JP" sz="1600" dirty="0"/>
                <a:t>under </a:t>
              </a:r>
              <a:r>
                <a:rPr kumimoji="1" lang="en-US" altLang="ja-JP" sz="1600" i="1" dirty="0"/>
                <a:t>ProPIN8</a:t>
              </a:r>
              <a:r>
                <a:rPr kumimoji="1" lang="en-US" altLang="ja-JP" sz="1600" dirty="0"/>
                <a:t> in </a:t>
              </a:r>
              <a:r>
                <a:rPr kumimoji="1" lang="en-US" altLang="ja-JP" sz="1600" i="1" dirty="0">
                  <a:solidFill>
                    <a:srgbClr val="FF0000"/>
                  </a:solidFill>
                </a:rPr>
                <a:t>pin8</a:t>
              </a:r>
              <a:endParaRPr kumimoji="1" lang="en-US" altLang="ja-JP" sz="1600" dirty="0">
                <a:solidFill>
                  <a:srgbClr val="FF0000"/>
                </a:solidFill>
              </a:endParaRPr>
            </a:p>
          </p:txBody>
        </p:sp>
        <p:cxnSp>
          <p:nvCxnSpPr>
            <p:cNvPr id="29" name="直線コネクタ 28">
              <a:extLst>
                <a:ext uri="{FF2B5EF4-FFF2-40B4-BE49-F238E27FC236}">
                  <a16:creationId xmlns:a16="http://schemas.microsoft.com/office/drawing/2014/main" id="{0552B512-6AE1-E748-92D2-CAF6D4353760}"/>
                </a:ext>
              </a:extLst>
            </p:cNvPr>
            <p:cNvCxnSpPr>
              <a:cxnSpLocks/>
            </p:cNvCxnSpPr>
            <p:nvPr/>
          </p:nvCxnSpPr>
          <p:spPr>
            <a:xfrm>
              <a:off x="6494274" y="5389077"/>
              <a:ext cx="2486219"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883C3D00-77E1-C346-A199-5827C132E1AA}"/>
              </a:ext>
            </a:extLst>
          </p:cNvPr>
          <p:cNvSpPr/>
          <p:nvPr/>
        </p:nvSpPr>
        <p:spPr>
          <a:xfrm>
            <a:off x="2943343" y="2024398"/>
            <a:ext cx="512064" cy="295831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228A75-6731-6648-861C-542BA421602F}"/>
              </a:ext>
            </a:extLst>
          </p:cNvPr>
          <p:cNvSpPr/>
          <p:nvPr/>
        </p:nvSpPr>
        <p:spPr>
          <a:xfrm>
            <a:off x="7058553" y="2024398"/>
            <a:ext cx="512064" cy="298036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90B03E61-4970-824B-9C36-FE2258683ED8}"/>
              </a:ext>
            </a:extLst>
          </p:cNvPr>
          <p:cNvSpPr>
            <a:spLocks noGrp="1"/>
          </p:cNvSpPr>
          <p:nvPr>
            <p:ph type="sldNum" sz="quarter" idx="12"/>
          </p:nvPr>
        </p:nvSpPr>
        <p:spPr/>
        <p:txBody>
          <a:bodyPr/>
          <a:lstStyle/>
          <a:p>
            <a:fld id="{FD242490-7246-9146-BA62-C7176B85F9CF}" type="slidenum">
              <a:rPr kumimoji="1" lang="ja-JP" altLang="en-US" smtClean="0"/>
              <a:t>21</a:t>
            </a:fld>
            <a:endParaRPr kumimoji="1" lang="ja-JP" altLang="en-US"/>
          </a:p>
        </p:txBody>
      </p:sp>
      <p:sp>
        <p:nvSpPr>
          <p:cNvPr id="36" name="テキスト ボックス 35">
            <a:extLst>
              <a:ext uri="{FF2B5EF4-FFF2-40B4-BE49-F238E27FC236}">
                <a16:creationId xmlns:a16="http://schemas.microsoft.com/office/drawing/2014/main" id="{05978401-EC99-EB43-8F57-FDD52EE426D3}"/>
              </a:ext>
            </a:extLst>
          </p:cNvPr>
          <p:cNvSpPr txBox="1"/>
          <p:nvPr/>
        </p:nvSpPr>
        <p:spPr>
          <a:xfrm rot="16200000">
            <a:off x="-817828" y="3153396"/>
            <a:ext cx="2031325" cy="461665"/>
          </a:xfrm>
          <a:prstGeom prst="rect">
            <a:avLst/>
          </a:prstGeom>
          <a:noFill/>
        </p:spPr>
        <p:txBody>
          <a:bodyPr wrap="none" rtlCol="0">
            <a:spAutoFit/>
          </a:bodyPr>
          <a:lstStyle/>
          <a:p>
            <a:r>
              <a:rPr kumimoji="1" lang="ja-JP" altLang="en-US" sz="2400"/>
              <a:t>相対側根密度</a:t>
            </a:r>
          </a:p>
        </p:txBody>
      </p:sp>
    </p:spTree>
    <p:extLst>
      <p:ext uri="{BB962C8B-B14F-4D97-AF65-F5344CB8AC3E}">
        <p14:creationId xmlns:p14="http://schemas.microsoft.com/office/powerpoint/2010/main" val="91138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3668C9-B359-2A4A-9FB2-1DD688D29425}"/>
              </a:ext>
            </a:extLst>
          </p:cNvPr>
          <p:cNvSpPr>
            <a:spLocks noGrp="1"/>
          </p:cNvSpPr>
          <p:nvPr>
            <p:ph type="title"/>
          </p:nvPr>
        </p:nvSpPr>
        <p:spPr/>
        <p:txBody>
          <a:bodyPr/>
          <a:lstStyle/>
          <a:p>
            <a:pPr algn="ctr"/>
            <a:r>
              <a:rPr lang="ja-JP" altLang="en-US"/>
              <a:t>内鞘細胞</a:t>
            </a:r>
            <a:r>
              <a:rPr kumimoji="1" lang="ja-JP" altLang="en-US"/>
              <a:t>で</a:t>
            </a:r>
            <a:r>
              <a:rPr kumimoji="1" lang="en-US" altLang="ja-JP" dirty="0"/>
              <a:t>PIN8</a:t>
            </a:r>
            <a:r>
              <a:rPr lang="ja-JP" altLang="en-US"/>
              <a:t>を発現させると側根形成は抑制される</a:t>
            </a:r>
            <a:endParaRPr kumimoji="1" lang="ja-JP" altLang="en-US"/>
          </a:p>
        </p:txBody>
      </p:sp>
      <p:grpSp>
        <p:nvGrpSpPr>
          <p:cNvPr id="7" name="グループ化 6">
            <a:extLst>
              <a:ext uri="{FF2B5EF4-FFF2-40B4-BE49-F238E27FC236}">
                <a16:creationId xmlns:a16="http://schemas.microsoft.com/office/drawing/2014/main" id="{13B7CADD-94C6-584E-8569-74686DD7F917}"/>
              </a:ext>
            </a:extLst>
          </p:cNvPr>
          <p:cNvGrpSpPr/>
          <p:nvPr/>
        </p:nvGrpSpPr>
        <p:grpSpPr>
          <a:xfrm>
            <a:off x="878320" y="1486770"/>
            <a:ext cx="3209538" cy="4838700"/>
            <a:chOff x="3021445" y="1286745"/>
            <a:chExt cx="3209538" cy="4838700"/>
          </a:xfrm>
        </p:grpSpPr>
        <p:pic>
          <p:nvPicPr>
            <p:cNvPr id="3" name="図 2">
              <a:extLst>
                <a:ext uri="{FF2B5EF4-FFF2-40B4-BE49-F238E27FC236}">
                  <a16:creationId xmlns:a16="http://schemas.microsoft.com/office/drawing/2014/main" id="{67694290-A355-B948-9FA6-347F7B8D36AE}"/>
                </a:ext>
              </a:extLst>
            </p:cNvPr>
            <p:cNvPicPr>
              <a:picLocks noChangeAspect="1"/>
            </p:cNvPicPr>
            <p:nvPr/>
          </p:nvPicPr>
          <p:blipFill>
            <a:blip r:embed="rId3"/>
            <a:stretch>
              <a:fillRect/>
            </a:stretch>
          </p:blipFill>
          <p:spPr>
            <a:xfrm>
              <a:off x="3021445" y="1286745"/>
              <a:ext cx="3073400" cy="4838700"/>
            </a:xfrm>
            <a:prstGeom prst="rect">
              <a:avLst/>
            </a:prstGeom>
          </p:spPr>
        </p:pic>
        <p:sp>
          <p:nvSpPr>
            <p:cNvPr id="5" name="テキスト ボックス 4">
              <a:extLst>
                <a:ext uri="{FF2B5EF4-FFF2-40B4-BE49-F238E27FC236}">
                  <a16:creationId xmlns:a16="http://schemas.microsoft.com/office/drawing/2014/main" id="{C0C3E458-8A14-F247-B471-5740BF2EFDBD}"/>
                </a:ext>
              </a:extLst>
            </p:cNvPr>
            <p:cNvSpPr txBox="1"/>
            <p:nvPr/>
          </p:nvSpPr>
          <p:spPr>
            <a:xfrm>
              <a:off x="3436910" y="5171145"/>
              <a:ext cx="583814" cy="400110"/>
            </a:xfrm>
            <a:prstGeom prst="rect">
              <a:avLst/>
            </a:prstGeom>
            <a:solidFill>
              <a:schemeClr val="bg1"/>
            </a:solidFill>
          </p:spPr>
          <p:txBody>
            <a:bodyPr wrap="none" rtlCol="0">
              <a:spAutoFit/>
            </a:bodyPr>
            <a:lstStyle/>
            <a:p>
              <a:r>
                <a:rPr kumimoji="1" lang="en-US" altLang="ja-JP" sz="2000" dirty="0"/>
                <a:t>WT</a:t>
              </a:r>
              <a:endParaRPr kumimoji="1" lang="ja-JP" altLang="en-US" sz="2000"/>
            </a:p>
          </p:txBody>
        </p:sp>
        <p:sp>
          <p:nvSpPr>
            <p:cNvPr id="6" name="テキスト ボックス 5">
              <a:extLst>
                <a:ext uri="{FF2B5EF4-FFF2-40B4-BE49-F238E27FC236}">
                  <a16:creationId xmlns:a16="http://schemas.microsoft.com/office/drawing/2014/main" id="{BB5A89EB-088D-AA4F-84BD-D03BAC9ED519}"/>
                </a:ext>
              </a:extLst>
            </p:cNvPr>
            <p:cNvSpPr txBox="1"/>
            <p:nvPr/>
          </p:nvSpPr>
          <p:spPr>
            <a:xfrm>
              <a:off x="4558145" y="5109782"/>
              <a:ext cx="1672838" cy="1015663"/>
            </a:xfrm>
            <a:prstGeom prst="rect">
              <a:avLst/>
            </a:prstGeom>
            <a:solidFill>
              <a:schemeClr val="bg1"/>
            </a:solidFill>
          </p:spPr>
          <p:txBody>
            <a:bodyPr wrap="square" rtlCol="0">
              <a:spAutoFit/>
            </a:bodyPr>
            <a:lstStyle/>
            <a:p>
              <a:pPr algn="ctr"/>
              <a:r>
                <a:rPr kumimoji="1" lang="en-US" altLang="ja-JP" sz="2000" i="1" dirty="0"/>
                <a:t>ProGATA23</a:t>
              </a:r>
            </a:p>
            <a:p>
              <a:pPr algn="ctr"/>
              <a:r>
                <a:rPr kumimoji="1" lang="en-US" altLang="ja-JP" sz="2000" i="1" dirty="0"/>
                <a:t>PIN8:GFP</a:t>
              </a:r>
            </a:p>
            <a:p>
              <a:pPr algn="ctr"/>
              <a:r>
                <a:rPr kumimoji="1" lang="en-US" altLang="ja-JP" sz="2000" dirty="0"/>
                <a:t>In WT</a:t>
              </a:r>
              <a:endParaRPr kumimoji="1" lang="ja-JP" altLang="en-US" sz="2000"/>
            </a:p>
          </p:txBody>
        </p:sp>
      </p:grpSp>
      <p:sp>
        <p:nvSpPr>
          <p:cNvPr id="4" name="テキスト ボックス 3">
            <a:extLst>
              <a:ext uri="{FF2B5EF4-FFF2-40B4-BE49-F238E27FC236}">
                <a16:creationId xmlns:a16="http://schemas.microsoft.com/office/drawing/2014/main" id="{C780FBB1-3B13-3642-9EAF-824CCCA150CD}"/>
              </a:ext>
            </a:extLst>
          </p:cNvPr>
          <p:cNvSpPr txBox="1"/>
          <p:nvPr/>
        </p:nvSpPr>
        <p:spPr>
          <a:xfrm>
            <a:off x="4572000" y="1600201"/>
            <a:ext cx="4172937" cy="646331"/>
          </a:xfrm>
          <a:prstGeom prst="rect">
            <a:avLst/>
          </a:prstGeom>
          <a:noFill/>
        </p:spPr>
        <p:txBody>
          <a:bodyPr wrap="none" rtlCol="0">
            <a:spAutoFit/>
          </a:bodyPr>
          <a:lstStyle/>
          <a:p>
            <a:r>
              <a:rPr kumimoji="1" lang="en-US" altLang="ja-JP" dirty="0"/>
              <a:t>GATA23</a:t>
            </a:r>
            <a:r>
              <a:rPr kumimoji="1" lang="ja-JP" altLang="en-US"/>
              <a:t>：側根形成で重要な転写因子。</a:t>
            </a:r>
            <a:endParaRPr kumimoji="1" lang="en-US" altLang="ja-JP" dirty="0"/>
          </a:p>
          <a:p>
            <a:r>
              <a:rPr kumimoji="1" lang="en-US" altLang="ja-JP" dirty="0"/>
              <a:t>		</a:t>
            </a:r>
            <a:r>
              <a:rPr kumimoji="1" lang="ja-JP" altLang="en-US"/>
              <a:t>側根形成の開始点で機能する。</a:t>
            </a:r>
            <a:endParaRPr kumimoji="1" lang="en-US" altLang="ja-JP" dirty="0"/>
          </a:p>
        </p:txBody>
      </p:sp>
      <p:sp>
        <p:nvSpPr>
          <p:cNvPr id="8" name="スライド番号プレースホルダー 7">
            <a:extLst>
              <a:ext uri="{FF2B5EF4-FFF2-40B4-BE49-F238E27FC236}">
                <a16:creationId xmlns:a16="http://schemas.microsoft.com/office/drawing/2014/main" id="{B7F32E2A-E4C0-2B45-87ED-281330EA2DBE}"/>
              </a:ext>
            </a:extLst>
          </p:cNvPr>
          <p:cNvSpPr>
            <a:spLocks noGrp="1"/>
          </p:cNvSpPr>
          <p:nvPr>
            <p:ph type="sldNum" sz="quarter" idx="12"/>
          </p:nvPr>
        </p:nvSpPr>
        <p:spPr/>
        <p:txBody>
          <a:bodyPr/>
          <a:lstStyle/>
          <a:p>
            <a:fld id="{FD242490-7246-9146-BA62-C7176B85F9CF}" type="slidenum">
              <a:rPr kumimoji="1" lang="ja-JP" altLang="en-US" smtClean="0"/>
              <a:t>22</a:t>
            </a:fld>
            <a:endParaRPr kumimoji="1" lang="ja-JP" altLang="en-US"/>
          </a:p>
        </p:txBody>
      </p:sp>
    </p:spTree>
    <p:extLst>
      <p:ext uri="{BB962C8B-B14F-4D97-AF65-F5344CB8AC3E}">
        <p14:creationId xmlns:p14="http://schemas.microsoft.com/office/powerpoint/2010/main" val="330382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A1A92-D70A-F14B-8852-771D7349C3E0}"/>
              </a:ext>
            </a:extLst>
          </p:cNvPr>
          <p:cNvSpPr>
            <a:spLocks noGrp="1"/>
          </p:cNvSpPr>
          <p:nvPr>
            <p:ph type="title"/>
          </p:nvPr>
        </p:nvSpPr>
        <p:spPr/>
        <p:txBody>
          <a:bodyPr>
            <a:normAutofit/>
          </a:bodyPr>
          <a:lstStyle/>
          <a:p>
            <a:pPr algn="ctr"/>
            <a:r>
              <a:rPr kumimoji="1" lang="en-US" altLang="ja-JP" sz="2400" i="1" dirty="0"/>
              <a:t>pGATA23</a:t>
            </a:r>
            <a:r>
              <a:rPr lang="en-US" altLang="ja-JP" sz="2400" i="1" dirty="0"/>
              <a:t>::</a:t>
            </a:r>
            <a:r>
              <a:rPr kumimoji="1" lang="en-US" altLang="ja-JP" sz="2400" i="1" dirty="0"/>
              <a:t>PINs</a:t>
            </a:r>
            <a:r>
              <a:rPr kumimoji="1" lang="ja-JP" altLang="en-US" sz="2400"/>
              <a:t>はいずれも側根形成を抑制した</a:t>
            </a:r>
            <a:endParaRPr kumimoji="1" lang="ja-JP" altLang="en-US" sz="2400" i="1"/>
          </a:p>
        </p:txBody>
      </p:sp>
      <p:pic>
        <p:nvPicPr>
          <p:cNvPr id="4" name="図 3">
            <a:extLst>
              <a:ext uri="{FF2B5EF4-FFF2-40B4-BE49-F238E27FC236}">
                <a16:creationId xmlns:a16="http://schemas.microsoft.com/office/drawing/2014/main" id="{9AB25CB3-E557-094B-A3DB-A96A09E6D9AD}"/>
              </a:ext>
            </a:extLst>
          </p:cNvPr>
          <p:cNvPicPr>
            <a:picLocks noChangeAspect="1"/>
          </p:cNvPicPr>
          <p:nvPr/>
        </p:nvPicPr>
        <p:blipFill>
          <a:blip r:embed="rId3"/>
          <a:stretch>
            <a:fillRect/>
          </a:stretch>
        </p:blipFill>
        <p:spPr>
          <a:xfrm>
            <a:off x="4843056" y="1914806"/>
            <a:ext cx="4140000" cy="2382564"/>
          </a:xfrm>
          <a:prstGeom prst="rect">
            <a:avLst/>
          </a:prstGeom>
        </p:spPr>
      </p:pic>
      <p:grpSp>
        <p:nvGrpSpPr>
          <p:cNvPr id="18" name="グループ化 17">
            <a:extLst>
              <a:ext uri="{FF2B5EF4-FFF2-40B4-BE49-F238E27FC236}">
                <a16:creationId xmlns:a16="http://schemas.microsoft.com/office/drawing/2014/main" id="{D0464F4A-8C4B-6F43-B8C8-7B686B0A375E}"/>
              </a:ext>
            </a:extLst>
          </p:cNvPr>
          <p:cNvGrpSpPr/>
          <p:nvPr/>
        </p:nvGrpSpPr>
        <p:grpSpPr>
          <a:xfrm>
            <a:off x="366032" y="1489900"/>
            <a:ext cx="4414976" cy="4329172"/>
            <a:chOff x="157024" y="1489900"/>
            <a:chExt cx="4414976" cy="4329172"/>
          </a:xfrm>
        </p:grpSpPr>
        <p:pic>
          <p:nvPicPr>
            <p:cNvPr id="3" name="図 2">
              <a:extLst>
                <a:ext uri="{FF2B5EF4-FFF2-40B4-BE49-F238E27FC236}">
                  <a16:creationId xmlns:a16="http://schemas.microsoft.com/office/drawing/2014/main" id="{7C271A3A-8FB2-A64E-A13E-B6F55C881543}"/>
                </a:ext>
              </a:extLst>
            </p:cNvPr>
            <p:cNvPicPr>
              <a:picLocks noChangeAspect="1"/>
            </p:cNvPicPr>
            <p:nvPr/>
          </p:nvPicPr>
          <p:blipFill>
            <a:blip r:embed="rId4"/>
            <a:stretch>
              <a:fillRect/>
            </a:stretch>
          </p:blipFill>
          <p:spPr>
            <a:xfrm>
              <a:off x="673100" y="1589232"/>
              <a:ext cx="3898900" cy="4178300"/>
            </a:xfrm>
            <a:prstGeom prst="rect">
              <a:avLst/>
            </a:prstGeom>
          </p:spPr>
        </p:pic>
        <p:sp>
          <p:nvSpPr>
            <p:cNvPr id="5" name="テキスト ボックス 4">
              <a:extLst>
                <a:ext uri="{FF2B5EF4-FFF2-40B4-BE49-F238E27FC236}">
                  <a16:creationId xmlns:a16="http://schemas.microsoft.com/office/drawing/2014/main" id="{5F47805E-53F3-F047-A050-C482069DD794}"/>
                </a:ext>
              </a:extLst>
            </p:cNvPr>
            <p:cNvSpPr txBox="1"/>
            <p:nvPr/>
          </p:nvSpPr>
          <p:spPr>
            <a:xfrm>
              <a:off x="824337" y="5108059"/>
              <a:ext cx="503664" cy="338554"/>
            </a:xfrm>
            <a:prstGeom prst="rect">
              <a:avLst/>
            </a:prstGeom>
            <a:solidFill>
              <a:schemeClr val="bg1"/>
            </a:solidFill>
          </p:spPr>
          <p:txBody>
            <a:bodyPr wrap="none" rtlCol="0">
              <a:spAutoFit/>
            </a:bodyPr>
            <a:lstStyle/>
            <a:p>
              <a:r>
                <a:rPr kumimoji="1" lang="en-US" altLang="ja-JP" sz="1600" dirty="0"/>
                <a:t>WT</a:t>
              </a:r>
              <a:endParaRPr kumimoji="1" lang="ja-JP" altLang="en-US" sz="1600"/>
            </a:p>
          </p:txBody>
        </p:sp>
        <p:sp>
          <p:nvSpPr>
            <p:cNvPr id="6" name="テキスト ボックス 5">
              <a:extLst>
                <a:ext uri="{FF2B5EF4-FFF2-40B4-BE49-F238E27FC236}">
                  <a16:creationId xmlns:a16="http://schemas.microsoft.com/office/drawing/2014/main" id="{2B55F57E-B672-D147-B444-C51493458AD4}"/>
                </a:ext>
              </a:extLst>
            </p:cNvPr>
            <p:cNvSpPr txBox="1"/>
            <p:nvPr/>
          </p:nvSpPr>
          <p:spPr>
            <a:xfrm>
              <a:off x="1510299" y="5108059"/>
              <a:ext cx="639919" cy="338554"/>
            </a:xfrm>
            <a:prstGeom prst="rect">
              <a:avLst/>
            </a:prstGeom>
            <a:solidFill>
              <a:schemeClr val="bg1"/>
            </a:solidFill>
          </p:spPr>
          <p:txBody>
            <a:bodyPr wrap="none" rtlCol="0">
              <a:spAutoFit/>
            </a:bodyPr>
            <a:lstStyle/>
            <a:p>
              <a:r>
                <a:rPr kumimoji="1" lang="en-US" altLang="ja-JP" sz="1600" i="1" dirty="0"/>
                <a:t>PIN1</a:t>
              </a:r>
              <a:endParaRPr kumimoji="1" lang="ja-JP" altLang="en-US" sz="1600" i="1"/>
            </a:p>
          </p:txBody>
        </p:sp>
        <p:sp>
          <p:nvSpPr>
            <p:cNvPr id="7" name="テキスト ボックス 6">
              <a:extLst>
                <a:ext uri="{FF2B5EF4-FFF2-40B4-BE49-F238E27FC236}">
                  <a16:creationId xmlns:a16="http://schemas.microsoft.com/office/drawing/2014/main" id="{5FFC53CB-084B-174F-8B22-BAFF56114B05}"/>
                </a:ext>
              </a:extLst>
            </p:cNvPr>
            <p:cNvSpPr txBox="1"/>
            <p:nvPr/>
          </p:nvSpPr>
          <p:spPr>
            <a:xfrm>
              <a:off x="3061781" y="5108059"/>
              <a:ext cx="639919" cy="338554"/>
            </a:xfrm>
            <a:prstGeom prst="rect">
              <a:avLst/>
            </a:prstGeom>
            <a:solidFill>
              <a:schemeClr val="bg1"/>
            </a:solidFill>
          </p:spPr>
          <p:txBody>
            <a:bodyPr wrap="none" rtlCol="0">
              <a:spAutoFit/>
            </a:bodyPr>
            <a:lstStyle/>
            <a:p>
              <a:r>
                <a:rPr kumimoji="1" lang="en-US" altLang="ja-JP" sz="1600" i="1" dirty="0"/>
                <a:t>PIN5</a:t>
              </a:r>
              <a:endParaRPr kumimoji="1" lang="ja-JP" altLang="en-US" sz="1600" i="1"/>
            </a:p>
          </p:txBody>
        </p:sp>
        <p:sp>
          <p:nvSpPr>
            <p:cNvPr id="8" name="テキスト ボックス 7">
              <a:extLst>
                <a:ext uri="{FF2B5EF4-FFF2-40B4-BE49-F238E27FC236}">
                  <a16:creationId xmlns:a16="http://schemas.microsoft.com/office/drawing/2014/main" id="{19DB21E8-9445-0042-A16C-A6B4BB453B8B}"/>
                </a:ext>
              </a:extLst>
            </p:cNvPr>
            <p:cNvSpPr txBox="1"/>
            <p:nvPr/>
          </p:nvSpPr>
          <p:spPr>
            <a:xfrm>
              <a:off x="3832819" y="5108059"/>
              <a:ext cx="639919" cy="338554"/>
            </a:xfrm>
            <a:prstGeom prst="rect">
              <a:avLst/>
            </a:prstGeom>
            <a:solidFill>
              <a:schemeClr val="bg1"/>
            </a:solidFill>
          </p:spPr>
          <p:txBody>
            <a:bodyPr wrap="none" rtlCol="0">
              <a:spAutoFit/>
            </a:bodyPr>
            <a:lstStyle/>
            <a:p>
              <a:r>
                <a:rPr kumimoji="1" lang="en-US" altLang="ja-JP" sz="1600" i="1" dirty="0"/>
                <a:t>PIN8</a:t>
              </a:r>
            </a:p>
          </p:txBody>
        </p:sp>
        <p:sp>
          <p:nvSpPr>
            <p:cNvPr id="9" name="テキスト ボックス 8">
              <a:extLst>
                <a:ext uri="{FF2B5EF4-FFF2-40B4-BE49-F238E27FC236}">
                  <a16:creationId xmlns:a16="http://schemas.microsoft.com/office/drawing/2014/main" id="{A448C990-4C2B-084B-BC20-6E58D3D16EEC}"/>
                </a:ext>
              </a:extLst>
            </p:cNvPr>
            <p:cNvSpPr txBox="1"/>
            <p:nvPr/>
          </p:nvSpPr>
          <p:spPr>
            <a:xfrm>
              <a:off x="2279545" y="5108059"/>
              <a:ext cx="639919" cy="338554"/>
            </a:xfrm>
            <a:prstGeom prst="rect">
              <a:avLst/>
            </a:prstGeom>
            <a:solidFill>
              <a:schemeClr val="bg1"/>
            </a:solidFill>
          </p:spPr>
          <p:txBody>
            <a:bodyPr wrap="none" rtlCol="0">
              <a:spAutoFit/>
            </a:bodyPr>
            <a:lstStyle/>
            <a:p>
              <a:r>
                <a:rPr kumimoji="1" lang="en-US" altLang="ja-JP" sz="1600" i="1" dirty="0"/>
                <a:t>PIN3</a:t>
              </a:r>
              <a:endParaRPr kumimoji="1" lang="ja-JP" altLang="en-US" sz="1600" i="1"/>
            </a:p>
          </p:txBody>
        </p:sp>
        <p:sp>
          <p:nvSpPr>
            <p:cNvPr id="10" name="テキスト ボックス 9">
              <a:extLst>
                <a:ext uri="{FF2B5EF4-FFF2-40B4-BE49-F238E27FC236}">
                  <a16:creationId xmlns:a16="http://schemas.microsoft.com/office/drawing/2014/main" id="{56C391C0-5661-B747-91C8-F885696DA4A0}"/>
                </a:ext>
              </a:extLst>
            </p:cNvPr>
            <p:cNvSpPr txBox="1"/>
            <p:nvPr/>
          </p:nvSpPr>
          <p:spPr>
            <a:xfrm>
              <a:off x="1693496" y="5480518"/>
              <a:ext cx="2779242" cy="338554"/>
            </a:xfrm>
            <a:prstGeom prst="rect">
              <a:avLst/>
            </a:prstGeom>
            <a:solidFill>
              <a:schemeClr val="bg1"/>
            </a:solidFill>
          </p:spPr>
          <p:txBody>
            <a:bodyPr wrap="square" rtlCol="0">
              <a:spAutoFit/>
            </a:bodyPr>
            <a:lstStyle/>
            <a:p>
              <a:r>
                <a:rPr kumimoji="1" lang="en-US" altLang="ja-JP" sz="1600" dirty="0"/>
                <a:t>under </a:t>
              </a:r>
              <a:r>
                <a:rPr kumimoji="1" lang="en-US" altLang="ja-JP" sz="1600" i="1" dirty="0"/>
                <a:t>ProGATA23</a:t>
              </a:r>
              <a:r>
                <a:rPr kumimoji="1" lang="en-US" altLang="ja-JP" sz="1600" dirty="0"/>
                <a:t> in WT</a:t>
              </a:r>
              <a:endParaRPr kumimoji="1" lang="ja-JP" altLang="en-US" sz="1600"/>
            </a:p>
          </p:txBody>
        </p:sp>
        <p:sp>
          <p:nvSpPr>
            <p:cNvPr id="11" name="テキスト ボックス 10">
              <a:extLst>
                <a:ext uri="{FF2B5EF4-FFF2-40B4-BE49-F238E27FC236}">
                  <a16:creationId xmlns:a16="http://schemas.microsoft.com/office/drawing/2014/main" id="{B390083E-62B0-364B-8643-03D521EE30D4}"/>
                </a:ext>
              </a:extLst>
            </p:cNvPr>
            <p:cNvSpPr txBox="1"/>
            <p:nvPr/>
          </p:nvSpPr>
          <p:spPr>
            <a:xfrm>
              <a:off x="349385" y="4862079"/>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12" name="テキスト ボックス 11">
              <a:extLst>
                <a:ext uri="{FF2B5EF4-FFF2-40B4-BE49-F238E27FC236}">
                  <a16:creationId xmlns:a16="http://schemas.microsoft.com/office/drawing/2014/main" id="{045274F3-2A1D-8149-A9E6-7C242D286A91}"/>
                </a:ext>
              </a:extLst>
            </p:cNvPr>
            <p:cNvSpPr txBox="1"/>
            <p:nvPr/>
          </p:nvSpPr>
          <p:spPr>
            <a:xfrm>
              <a:off x="157024" y="4230482"/>
              <a:ext cx="470000" cy="338554"/>
            </a:xfrm>
            <a:prstGeom prst="rect">
              <a:avLst/>
            </a:prstGeom>
            <a:solidFill>
              <a:schemeClr val="bg1"/>
            </a:solidFill>
          </p:spPr>
          <p:txBody>
            <a:bodyPr wrap="none" rtlCol="0">
              <a:spAutoFit/>
            </a:bodyPr>
            <a:lstStyle/>
            <a:p>
              <a:r>
                <a:rPr kumimoji="1" lang="en-US" altLang="ja-JP" sz="1600" dirty="0"/>
                <a:t>0.2</a:t>
              </a:r>
              <a:endParaRPr kumimoji="1" lang="ja-JP" altLang="en-US" sz="1600"/>
            </a:p>
          </p:txBody>
        </p:sp>
        <p:sp>
          <p:nvSpPr>
            <p:cNvPr id="13" name="テキスト ボックス 12">
              <a:extLst>
                <a:ext uri="{FF2B5EF4-FFF2-40B4-BE49-F238E27FC236}">
                  <a16:creationId xmlns:a16="http://schemas.microsoft.com/office/drawing/2014/main" id="{17F80E68-2083-084D-8DD8-89CA556FD51D}"/>
                </a:ext>
              </a:extLst>
            </p:cNvPr>
            <p:cNvSpPr txBox="1"/>
            <p:nvPr/>
          </p:nvSpPr>
          <p:spPr>
            <a:xfrm>
              <a:off x="157024" y="3716452"/>
              <a:ext cx="470000" cy="338554"/>
            </a:xfrm>
            <a:prstGeom prst="rect">
              <a:avLst/>
            </a:prstGeom>
            <a:solidFill>
              <a:schemeClr val="bg1"/>
            </a:solidFill>
          </p:spPr>
          <p:txBody>
            <a:bodyPr wrap="none" rtlCol="0">
              <a:spAutoFit/>
            </a:bodyPr>
            <a:lstStyle/>
            <a:p>
              <a:r>
                <a:rPr kumimoji="1" lang="en-US" altLang="ja-JP" sz="1600" dirty="0"/>
                <a:t>0.4</a:t>
              </a:r>
              <a:endParaRPr kumimoji="1" lang="ja-JP" altLang="en-US" sz="1600"/>
            </a:p>
          </p:txBody>
        </p:sp>
        <p:sp>
          <p:nvSpPr>
            <p:cNvPr id="14" name="テキスト ボックス 13">
              <a:extLst>
                <a:ext uri="{FF2B5EF4-FFF2-40B4-BE49-F238E27FC236}">
                  <a16:creationId xmlns:a16="http://schemas.microsoft.com/office/drawing/2014/main" id="{A7401FE9-9CC7-234B-A5A4-77C96A8E361D}"/>
                </a:ext>
              </a:extLst>
            </p:cNvPr>
            <p:cNvSpPr txBox="1"/>
            <p:nvPr/>
          </p:nvSpPr>
          <p:spPr>
            <a:xfrm>
              <a:off x="157024" y="3180377"/>
              <a:ext cx="470000" cy="338554"/>
            </a:xfrm>
            <a:prstGeom prst="rect">
              <a:avLst/>
            </a:prstGeom>
            <a:solidFill>
              <a:schemeClr val="bg1"/>
            </a:solidFill>
          </p:spPr>
          <p:txBody>
            <a:bodyPr wrap="none" rtlCol="0">
              <a:spAutoFit/>
            </a:bodyPr>
            <a:lstStyle/>
            <a:p>
              <a:r>
                <a:rPr kumimoji="1" lang="en-US" altLang="ja-JP" sz="1600" dirty="0"/>
                <a:t>0.6</a:t>
              </a:r>
              <a:endParaRPr kumimoji="1" lang="ja-JP" altLang="en-US" sz="1600"/>
            </a:p>
          </p:txBody>
        </p:sp>
        <p:sp>
          <p:nvSpPr>
            <p:cNvPr id="15" name="テキスト ボックス 14">
              <a:extLst>
                <a:ext uri="{FF2B5EF4-FFF2-40B4-BE49-F238E27FC236}">
                  <a16:creationId xmlns:a16="http://schemas.microsoft.com/office/drawing/2014/main" id="{CD0101BD-3282-794D-97F7-3DA35522AB5D}"/>
                </a:ext>
              </a:extLst>
            </p:cNvPr>
            <p:cNvSpPr txBox="1"/>
            <p:nvPr/>
          </p:nvSpPr>
          <p:spPr>
            <a:xfrm>
              <a:off x="157024" y="2601034"/>
              <a:ext cx="470000" cy="338554"/>
            </a:xfrm>
            <a:prstGeom prst="rect">
              <a:avLst/>
            </a:prstGeom>
            <a:solidFill>
              <a:schemeClr val="bg1"/>
            </a:solidFill>
          </p:spPr>
          <p:txBody>
            <a:bodyPr wrap="none" rtlCol="0">
              <a:spAutoFit/>
            </a:bodyPr>
            <a:lstStyle/>
            <a:p>
              <a:r>
                <a:rPr kumimoji="1" lang="en-US" altLang="ja-JP" sz="1600" dirty="0"/>
                <a:t>0.8</a:t>
              </a:r>
              <a:endParaRPr kumimoji="1" lang="ja-JP" altLang="en-US" sz="1600"/>
            </a:p>
          </p:txBody>
        </p:sp>
        <p:sp>
          <p:nvSpPr>
            <p:cNvPr id="16" name="テキスト ボックス 15">
              <a:extLst>
                <a:ext uri="{FF2B5EF4-FFF2-40B4-BE49-F238E27FC236}">
                  <a16:creationId xmlns:a16="http://schemas.microsoft.com/office/drawing/2014/main" id="{60A0B32C-A607-DF42-80B5-98FE2F64876F}"/>
                </a:ext>
              </a:extLst>
            </p:cNvPr>
            <p:cNvSpPr txBox="1"/>
            <p:nvPr/>
          </p:nvSpPr>
          <p:spPr>
            <a:xfrm>
              <a:off x="349385" y="2044846"/>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7" name="テキスト ボックス 16">
              <a:extLst>
                <a:ext uri="{FF2B5EF4-FFF2-40B4-BE49-F238E27FC236}">
                  <a16:creationId xmlns:a16="http://schemas.microsoft.com/office/drawing/2014/main" id="{2DB9FC9D-249A-E14D-BB98-A2D0979BDF51}"/>
                </a:ext>
              </a:extLst>
            </p:cNvPr>
            <p:cNvSpPr txBox="1"/>
            <p:nvPr/>
          </p:nvSpPr>
          <p:spPr>
            <a:xfrm>
              <a:off x="157024" y="1489900"/>
              <a:ext cx="470000" cy="338554"/>
            </a:xfrm>
            <a:prstGeom prst="rect">
              <a:avLst/>
            </a:prstGeom>
            <a:solidFill>
              <a:schemeClr val="bg1"/>
            </a:solidFill>
          </p:spPr>
          <p:txBody>
            <a:bodyPr wrap="none" rtlCol="0">
              <a:spAutoFit/>
            </a:bodyPr>
            <a:lstStyle/>
            <a:p>
              <a:r>
                <a:rPr kumimoji="1" lang="en-US" altLang="ja-JP" sz="1600" dirty="0"/>
                <a:t>1.2</a:t>
              </a:r>
              <a:endParaRPr kumimoji="1" lang="ja-JP" altLang="en-US" sz="1600"/>
            </a:p>
          </p:txBody>
        </p:sp>
      </p:grpSp>
      <p:sp>
        <p:nvSpPr>
          <p:cNvPr id="20" name="スライド番号プレースホルダー 19">
            <a:extLst>
              <a:ext uri="{FF2B5EF4-FFF2-40B4-BE49-F238E27FC236}">
                <a16:creationId xmlns:a16="http://schemas.microsoft.com/office/drawing/2014/main" id="{1F382F4A-7420-814E-9560-60F131848BBA}"/>
              </a:ext>
            </a:extLst>
          </p:cNvPr>
          <p:cNvSpPr>
            <a:spLocks noGrp="1"/>
          </p:cNvSpPr>
          <p:nvPr>
            <p:ph type="sldNum" sz="quarter" idx="12"/>
          </p:nvPr>
        </p:nvSpPr>
        <p:spPr/>
        <p:txBody>
          <a:bodyPr/>
          <a:lstStyle/>
          <a:p>
            <a:fld id="{FD242490-7246-9146-BA62-C7176B85F9CF}" type="slidenum">
              <a:rPr kumimoji="1" lang="ja-JP" altLang="en-US" smtClean="0"/>
              <a:t>23</a:t>
            </a:fld>
            <a:endParaRPr kumimoji="1" lang="ja-JP" altLang="en-US"/>
          </a:p>
        </p:txBody>
      </p:sp>
      <p:sp>
        <p:nvSpPr>
          <p:cNvPr id="21" name="テキスト ボックス 20">
            <a:extLst>
              <a:ext uri="{FF2B5EF4-FFF2-40B4-BE49-F238E27FC236}">
                <a16:creationId xmlns:a16="http://schemas.microsoft.com/office/drawing/2014/main" id="{36C9655F-270E-F242-8ACD-C53AA5E3EC47}"/>
              </a:ext>
            </a:extLst>
          </p:cNvPr>
          <p:cNvSpPr txBox="1"/>
          <p:nvPr/>
        </p:nvSpPr>
        <p:spPr>
          <a:xfrm rot="16200000">
            <a:off x="-817828" y="3153396"/>
            <a:ext cx="2031325" cy="461665"/>
          </a:xfrm>
          <a:prstGeom prst="rect">
            <a:avLst/>
          </a:prstGeom>
          <a:noFill/>
        </p:spPr>
        <p:txBody>
          <a:bodyPr wrap="none" rtlCol="0">
            <a:spAutoFit/>
          </a:bodyPr>
          <a:lstStyle/>
          <a:p>
            <a:r>
              <a:rPr kumimoji="1" lang="ja-JP" altLang="en-US" sz="2400"/>
              <a:t>相対側根密度</a:t>
            </a:r>
          </a:p>
        </p:txBody>
      </p:sp>
      <p:graphicFrame>
        <p:nvGraphicFramePr>
          <p:cNvPr id="22" name="表 21">
            <a:extLst>
              <a:ext uri="{FF2B5EF4-FFF2-40B4-BE49-F238E27FC236}">
                <a16:creationId xmlns:a16="http://schemas.microsoft.com/office/drawing/2014/main" id="{209B8183-7B32-2D41-A2A1-4067476CB59B}"/>
              </a:ext>
            </a:extLst>
          </p:cNvPr>
          <p:cNvGraphicFramePr>
            <a:graphicFrameLocks noGrp="1"/>
          </p:cNvGraphicFramePr>
          <p:nvPr>
            <p:extLst>
              <p:ext uri="{D42A27DB-BD31-4B8C-83A1-F6EECF244321}">
                <p14:modId xmlns:p14="http://schemas.microsoft.com/office/powerpoint/2010/main" val="3678818756"/>
              </p:ext>
            </p:extLst>
          </p:nvPr>
        </p:nvGraphicFramePr>
        <p:xfrm>
          <a:off x="4812865" y="4569036"/>
          <a:ext cx="4170192" cy="1285240"/>
        </p:xfrm>
        <a:graphic>
          <a:graphicData uri="http://schemas.openxmlformats.org/drawingml/2006/table">
            <a:tbl>
              <a:tblPr firstRow="1" bandRow="1">
                <a:tableStyleId>{5C22544A-7EE6-4342-B048-85BDC9FD1C3A}</a:tableStyleId>
              </a:tblPr>
              <a:tblGrid>
                <a:gridCol w="1042548">
                  <a:extLst>
                    <a:ext uri="{9D8B030D-6E8A-4147-A177-3AD203B41FA5}">
                      <a16:colId xmlns:a16="http://schemas.microsoft.com/office/drawing/2014/main" val="925548965"/>
                    </a:ext>
                  </a:extLst>
                </a:gridCol>
                <a:gridCol w="1042548">
                  <a:extLst>
                    <a:ext uri="{9D8B030D-6E8A-4147-A177-3AD203B41FA5}">
                      <a16:colId xmlns:a16="http://schemas.microsoft.com/office/drawing/2014/main" val="112789115"/>
                    </a:ext>
                  </a:extLst>
                </a:gridCol>
                <a:gridCol w="1042548">
                  <a:extLst>
                    <a:ext uri="{9D8B030D-6E8A-4147-A177-3AD203B41FA5}">
                      <a16:colId xmlns:a16="http://schemas.microsoft.com/office/drawing/2014/main" val="2118497645"/>
                    </a:ext>
                  </a:extLst>
                </a:gridCol>
                <a:gridCol w="1042548">
                  <a:extLst>
                    <a:ext uri="{9D8B030D-6E8A-4147-A177-3AD203B41FA5}">
                      <a16:colId xmlns:a16="http://schemas.microsoft.com/office/drawing/2014/main" val="2305706847"/>
                    </a:ext>
                  </a:extLst>
                </a:gridCol>
              </a:tblGrid>
              <a:tr h="370840">
                <a:tc>
                  <a:txBody>
                    <a:bodyPr/>
                    <a:lstStyle/>
                    <a:p>
                      <a:pPr algn="ctr"/>
                      <a:r>
                        <a:rPr kumimoji="1" lang="en-US" altLang="ja-JP" dirty="0"/>
                        <a:t>PIN1</a:t>
                      </a:r>
                      <a:endParaRPr kumimoji="1" lang="ja-JP" altLang="en-US"/>
                    </a:p>
                  </a:txBody>
                  <a:tcPr anchor="ctr"/>
                </a:tc>
                <a:tc>
                  <a:txBody>
                    <a:bodyPr/>
                    <a:lstStyle/>
                    <a:p>
                      <a:pPr algn="ctr"/>
                      <a:r>
                        <a:rPr kumimoji="1" lang="en-US" altLang="ja-JP" dirty="0"/>
                        <a:t>PIN3</a:t>
                      </a:r>
                      <a:endParaRPr kumimoji="1" lang="ja-JP" altLang="en-US"/>
                    </a:p>
                  </a:txBody>
                  <a:tcPr anchor="ctr"/>
                </a:tc>
                <a:tc>
                  <a:txBody>
                    <a:bodyPr/>
                    <a:lstStyle/>
                    <a:p>
                      <a:pPr algn="ctr"/>
                      <a:r>
                        <a:rPr kumimoji="1" lang="en-US" altLang="ja-JP" dirty="0"/>
                        <a:t>PIN5</a:t>
                      </a:r>
                      <a:endParaRPr kumimoji="1" lang="ja-JP" altLang="en-US"/>
                    </a:p>
                  </a:txBody>
                  <a:tcPr anchor="ctr"/>
                </a:tc>
                <a:tc>
                  <a:txBody>
                    <a:bodyPr/>
                    <a:lstStyle/>
                    <a:p>
                      <a:pPr algn="ctr"/>
                      <a:r>
                        <a:rPr kumimoji="1" lang="en-US" altLang="ja-JP" dirty="0"/>
                        <a:t>PIN8</a:t>
                      </a:r>
                      <a:endParaRPr kumimoji="1" lang="ja-JP" altLang="en-US"/>
                    </a:p>
                  </a:txBody>
                  <a:tcPr anchor="ctr"/>
                </a:tc>
                <a:extLst>
                  <a:ext uri="{0D108BD9-81ED-4DB2-BD59-A6C34878D82A}">
                    <a16:rowId xmlns:a16="http://schemas.microsoft.com/office/drawing/2014/main" val="3327648279"/>
                  </a:ext>
                </a:extLst>
              </a:tr>
              <a:tr h="370840">
                <a:tc>
                  <a:txBody>
                    <a:bodyPr/>
                    <a:lstStyle/>
                    <a:p>
                      <a:pPr algn="ctr"/>
                      <a:r>
                        <a:rPr kumimoji="1" lang="ja-JP" altLang="en-US"/>
                        <a:t>局在</a:t>
                      </a:r>
                      <a:endParaRPr kumimoji="1" lang="en-US" altLang="ja-JP" dirty="0"/>
                    </a:p>
                    <a:p>
                      <a:pPr algn="ctr"/>
                      <a:r>
                        <a:rPr kumimoji="1" lang="ja-JP" altLang="en-US"/>
                        <a:t>変化なし</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局在</a:t>
                      </a: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変化なし</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局在</a:t>
                      </a: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変化なし</a:t>
                      </a:r>
                    </a:p>
                  </a:txBody>
                  <a:tcPr anchor="ctr"/>
                </a:tc>
                <a:tc>
                  <a:txBody>
                    <a:bodyPr/>
                    <a:lstStyle/>
                    <a:p>
                      <a:pPr algn="ctr"/>
                      <a:r>
                        <a:rPr kumimoji="1" lang="ja-JP" altLang="en-US"/>
                        <a:t>細胞内</a:t>
                      </a:r>
                      <a:endParaRPr kumimoji="1" lang="en-US" altLang="ja-JP" dirty="0"/>
                    </a:p>
                    <a:p>
                      <a:pPr algn="ctr"/>
                      <a:r>
                        <a:rPr kumimoji="1" lang="ja-JP" altLang="en-US"/>
                        <a:t>↓</a:t>
                      </a:r>
                      <a:endParaRPr kumimoji="1" lang="en-US" altLang="ja-JP" dirty="0"/>
                    </a:p>
                    <a:p>
                      <a:pPr algn="ctr"/>
                      <a:r>
                        <a:rPr kumimoji="1" lang="ja-JP" altLang="en-US"/>
                        <a:t>細胞膜</a:t>
                      </a:r>
                    </a:p>
                  </a:txBody>
                  <a:tcPr anchor="ctr"/>
                </a:tc>
                <a:extLst>
                  <a:ext uri="{0D108BD9-81ED-4DB2-BD59-A6C34878D82A}">
                    <a16:rowId xmlns:a16="http://schemas.microsoft.com/office/drawing/2014/main" val="1094665965"/>
                  </a:ext>
                </a:extLst>
              </a:tr>
            </a:tbl>
          </a:graphicData>
        </a:graphic>
      </p:graphicFrame>
    </p:spTree>
    <p:extLst>
      <p:ext uri="{BB962C8B-B14F-4D97-AF65-F5344CB8AC3E}">
        <p14:creationId xmlns:p14="http://schemas.microsoft.com/office/powerpoint/2010/main" val="299624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EAF99-1FAE-D04D-BC59-CF0641705F23}"/>
              </a:ext>
            </a:extLst>
          </p:cNvPr>
          <p:cNvSpPr>
            <a:spLocks noGrp="1"/>
          </p:cNvSpPr>
          <p:nvPr>
            <p:ph type="title"/>
          </p:nvPr>
        </p:nvSpPr>
        <p:spPr/>
        <p:txBody>
          <a:bodyPr/>
          <a:lstStyle/>
          <a:p>
            <a:pPr algn="ctr"/>
            <a:r>
              <a:rPr kumimoji="1" lang="ja-JP" altLang="en-US"/>
              <a:t>これまでのまとめ</a:t>
            </a:r>
          </a:p>
        </p:txBody>
      </p:sp>
      <p:sp>
        <p:nvSpPr>
          <p:cNvPr id="3" name="テキスト ボックス 2">
            <a:extLst>
              <a:ext uri="{FF2B5EF4-FFF2-40B4-BE49-F238E27FC236}">
                <a16:creationId xmlns:a16="http://schemas.microsoft.com/office/drawing/2014/main" id="{3C5F2E9A-B295-BD47-A79D-FF236196EDAF}"/>
              </a:ext>
            </a:extLst>
          </p:cNvPr>
          <p:cNvSpPr txBox="1"/>
          <p:nvPr/>
        </p:nvSpPr>
        <p:spPr>
          <a:xfrm>
            <a:off x="0" y="2180212"/>
            <a:ext cx="9144000" cy="3139321"/>
          </a:xfrm>
          <a:prstGeom prst="rect">
            <a:avLst/>
          </a:prstGeom>
          <a:noFill/>
        </p:spPr>
        <p:txBody>
          <a:bodyPr wrap="square" rtlCol="0">
            <a:spAutoFit/>
          </a:bodyPr>
          <a:lstStyle/>
          <a:p>
            <a:pPr marL="285750" indent="-285750">
              <a:buFont typeface="Wingdings" pitchFamily="2" charset="2"/>
              <a:buChar char="l"/>
            </a:pPr>
            <a:r>
              <a:rPr kumimoji="1" lang="en-US" altLang="ja-JP" dirty="0"/>
              <a:t>PIN8</a:t>
            </a:r>
            <a:r>
              <a:rPr kumimoji="1" lang="ja-JP" altLang="en-US"/>
              <a:t>が発現する細胞内で</a:t>
            </a:r>
            <a:r>
              <a:rPr kumimoji="1" lang="en-US" altLang="ja-JP" dirty="0">
                <a:highlight>
                  <a:srgbClr val="FFFF00"/>
                </a:highlight>
              </a:rPr>
              <a:t>PIN8</a:t>
            </a:r>
            <a:r>
              <a:rPr kumimoji="1" lang="ja-JP" altLang="en-US">
                <a:highlight>
                  <a:srgbClr val="FFFF00"/>
                </a:highlight>
              </a:rPr>
              <a:t>の発現量に依存して側根形成が促進</a:t>
            </a:r>
            <a:endParaRPr kumimoji="1" lang="en-US" altLang="ja-JP" dirty="0">
              <a:highlight>
                <a:srgbClr val="FFFF00"/>
              </a:highlight>
            </a:endParaRPr>
          </a:p>
          <a:p>
            <a:pPr marL="285750" indent="-285750">
              <a:buFont typeface="Wingdings" pitchFamily="2" charset="2"/>
              <a:buChar char="l"/>
            </a:pPr>
            <a:endParaRPr kumimoji="1" lang="en-US" altLang="ja-JP" dirty="0"/>
          </a:p>
          <a:p>
            <a:pPr marL="285750" indent="-285750">
              <a:buFont typeface="Wingdings" pitchFamily="2" charset="2"/>
              <a:buChar char="l"/>
            </a:pPr>
            <a:r>
              <a:rPr kumimoji="1" lang="ja-JP" altLang="en-US"/>
              <a:t>野生型背景で</a:t>
            </a:r>
            <a:r>
              <a:rPr kumimoji="1" lang="en-US" altLang="ja-JP" i="1" dirty="0"/>
              <a:t>pPIN8::</a:t>
            </a:r>
            <a:r>
              <a:rPr kumimoji="1" lang="ja-JP" altLang="en-US" i="1"/>
              <a:t>オーキシン排出キャリア</a:t>
            </a:r>
            <a:r>
              <a:rPr kumimoji="1" lang="ja-JP" altLang="en-US"/>
              <a:t>→</a:t>
            </a:r>
            <a:r>
              <a:rPr kumimoji="1" lang="ja-JP" altLang="en-US">
                <a:highlight>
                  <a:srgbClr val="FFFF00"/>
                </a:highlight>
              </a:rPr>
              <a:t>側根形成が抑制</a:t>
            </a:r>
            <a:endParaRPr kumimoji="1" lang="en-US" altLang="ja-JP" dirty="0">
              <a:highlight>
                <a:srgbClr val="FFFF00"/>
              </a:highlight>
            </a:endParaRPr>
          </a:p>
          <a:p>
            <a:pPr marL="285750" indent="-285750">
              <a:buFont typeface="Wingdings" pitchFamily="2" charset="2"/>
              <a:buChar char="l"/>
            </a:pPr>
            <a:endParaRPr kumimoji="1" lang="en-US" altLang="ja-JP" dirty="0"/>
          </a:p>
          <a:p>
            <a:pPr marL="285750" indent="-285750">
              <a:buFont typeface="Wingdings" pitchFamily="2" charset="2"/>
              <a:buChar char="l"/>
            </a:pPr>
            <a:r>
              <a:rPr kumimoji="1" lang="en-US" altLang="ja-JP" i="1" dirty="0"/>
              <a:t>pin8</a:t>
            </a:r>
            <a:r>
              <a:rPr kumimoji="1" lang="ja-JP" altLang="en-US"/>
              <a:t>変異体背景で</a:t>
            </a:r>
            <a:r>
              <a:rPr kumimoji="1" lang="en-US" altLang="ja-JP" i="1" dirty="0"/>
              <a:t>pPIN8::</a:t>
            </a:r>
            <a:r>
              <a:rPr kumimoji="1" lang="ja-JP" altLang="en-US" i="1"/>
              <a:t>オーキシン取り込みキャリア</a:t>
            </a:r>
            <a:r>
              <a:rPr kumimoji="1" lang="ja-JP" altLang="en-US"/>
              <a:t>→</a:t>
            </a:r>
            <a:r>
              <a:rPr kumimoji="1" lang="ja-JP" altLang="en-US">
                <a:highlight>
                  <a:srgbClr val="FFFF00"/>
                </a:highlight>
              </a:rPr>
              <a:t>側根形成が回復</a:t>
            </a:r>
            <a:endParaRPr kumimoji="1" lang="en-US" altLang="ja-JP" dirty="0">
              <a:highlight>
                <a:srgbClr val="FFFF00"/>
              </a:highlight>
            </a:endParaRPr>
          </a:p>
          <a:p>
            <a:pPr marL="285750" indent="-285750">
              <a:buFont typeface="Wingdings" pitchFamily="2" charset="2"/>
              <a:buChar char="l"/>
            </a:pPr>
            <a:endParaRPr kumimoji="1" lang="en-US" altLang="ja-JP" i="1" dirty="0"/>
          </a:p>
          <a:p>
            <a:r>
              <a:rPr kumimoji="1" lang="en-US" altLang="ja-JP" i="1" dirty="0"/>
              <a:t>		</a:t>
            </a:r>
            <a:r>
              <a:rPr kumimoji="1" lang="ja-JP" altLang="en-US" b="1"/>
              <a:t>仮説：</a:t>
            </a:r>
            <a:r>
              <a:rPr kumimoji="1" lang="en-US" altLang="ja-JP" b="1" i="1" dirty="0"/>
              <a:t>PIN8</a:t>
            </a:r>
            <a:r>
              <a:rPr kumimoji="1" lang="ja-JP" altLang="en-US" b="1"/>
              <a:t>が発現する細胞内でオーキシン応答が生じることが必要</a:t>
            </a:r>
            <a:endParaRPr kumimoji="1" lang="en-US" altLang="ja-JP" b="1" dirty="0"/>
          </a:p>
          <a:p>
            <a:endParaRPr kumimoji="1" lang="en-US" altLang="ja-JP" b="1" i="1" dirty="0"/>
          </a:p>
          <a:p>
            <a:endParaRPr kumimoji="1" lang="en-US" altLang="ja-JP" i="1" dirty="0"/>
          </a:p>
          <a:p>
            <a:r>
              <a:rPr kumimoji="1" lang="en-US" altLang="ja-JP" i="1" dirty="0"/>
              <a:t>PIN8</a:t>
            </a:r>
            <a:r>
              <a:rPr kumimoji="1" lang="ja-JP" altLang="en-US"/>
              <a:t>プロモーター下でオーキシン応答を阻害する遺伝子を発現させると側根形成は阻害されるはず。</a:t>
            </a:r>
            <a:endParaRPr kumimoji="1" lang="en-US" altLang="ja-JP" i="1" dirty="0"/>
          </a:p>
        </p:txBody>
      </p:sp>
      <p:sp>
        <p:nvSpPr>
          <p:cNvPr id="4" name="屈折矢印 3">
            <a:extLst>
              <a:ext uri="{FF2B5EF4-FFF2-40B4-BE49-F238E27FC236}">
                <a16:creationId xmlns:a16="http://schemas.microsoft.com/office/drawing/2014/main" id="{9AF391B0-231F-E642-8C41-9C32E7F18AB9}"/>
              </a:ext>
            </a:extLst>
          </p:cNvPr>
          <p:cNvSpPr/>
          <p:nvPr/>
        </p:nvSpPr>
        <p:spPr>
          <a:xfrm rot="5400000">
            <a:off x="192019" y="3508573"/>
            <a:ext cx="581893" cy="7620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ysClr val="windowText" lastClr="000000"/>
              </a:solidFill>
            </a:endParaRPr>
          </a:p>
        </p:txBody>
      </p:sp>
      <p:sp>
        <p:nvSpPr>
          <p:cNvPr id="5" name="スライド番号プレースホルダー 4">
            <a:extLst>
              <a:ext uri="{FF2B5EF4-FFF2-40B4-BE49-F238E27FC236}">
                <a16:creationId xmlns:a16="http://schemas.microsoft.com/office/drawing/2014/main" id="{87AAB841-11F9-8941-92C8-5350FB0EAD47}"/>
              </a:ext>
            </a:extLst>
          </p:cNvPr>
          <p:cNvSpPr>
            <a:spLocks noGrp="1"/>
          </p:cNvSpPr>
          <p:nvPr>
            <p:ph type="sldNum" sz="quarter" idx="12"/>
          </p:nvPr>
        </p:nvSpPr>
        <p:spPr/>
        <p:txBody>
          <a:bodyPr/>
          <a:lstStyle/>
          <a:p>
            <a:fld id="{FD242490-7246-9146-BA62-C7176B85F9CF}" type="slidenum">
              <a:rPr kumimoji="1" lang="ja-JP" altLang="en-US" smtClean="0"/>
              <a:t>24</a:t>
            </a:fld>
            <a:endParaRPr kumimoji="1" lang="ja-JP" altLang="en-US"/>
          </a:p>
        </p:txBody>
      </p:sp>
    </p:spTree>
    <p:extLst>
      <p:ext uri="{BB962C8B-B14F-4D97-AF65-F5344CB8AC3E}">
        <p14:creationId xmlns:p14="http://schemas.microsoft.com/office/powerpoint/2010/main" val="339487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BB429-C9F3-B943-ABA6-1E6AB29C2B36}"/>
              </a:ext>
            </a:extLst>
          </p:cNvPr>
          <p:cNvSpPr>
            <a:spLocks noGrp="1"/>
          </p:cNvSpPr>
          <p:nvPr>
            <p:ph type="title"/>
          </p:nvPr>
        </p:nvSpPr>
        <p:spPr/>
        <p:txBody>
          <a:bodyPr/>
          <a:lstStyle/>
          <a:p>
            <a:pPr algn="ctr"/>
            <a:r>
              <a:rPr kumimoji="1" lang="ja-JP" altLang="en-US"/>
              <a:t>オーキシン応答の模式図</a:t>
            </a:r>
          </a:p>
        </p:txBody>
      </p:sp>
      <p:pic>
        <p:nvPicPr>
          <p:cNvPr id="4" name="図 3">
            <a:extLst>
              <a:ext uri="{FF2B5EF4-FFF2-40B4-BE49-F238E27FC236}">
                <a16:creationId xmlns:a16="http://schemas.microsoft.com/office/drawing/2014/main" id="{D7DAE93A-064E-0C49-BDC0-9CE168CF4426}"/>
              </a:ext>
            </a:extLst>
          </p:cNvPr>
          <p:cNvPicPr>
            <a:picLocks noChangeAspect="1"/>
          </p:cNvPicPr>
          <p:nvPr/>
        </p:nvPicPr>
        <p:blipFill>
          <a:blip r:embed="rId2"/>
          <a:stretch>
            <a:fillRect/>
          </a:stretch>
        </p:blipFill>
        <p:spPr>
          <a:xfrm>
            <a:off x="0" y="1476991"/>
            <a:ext cx="9034272" cy="4090435"/>
          </a:xfrm>
          <a:prstGeom prst="rect">
            <a:avLst/>
          </a:prstGeom>
        </p:spPr>
      </p:pic>
      <p:sp>
        <p:nvSpPr>
          <p:cNvPr id="5" name="テキスト ボックス 4">
            <a:extLst>
              <a:ext uri="{FF2B5EF4-FFF2-40B4-BE49-F238E27FC236}">
                <a16:creationId xmlns:a16="http://schemas.microsoft.com/office/drawing/2014/main" id="{51718BD7-AD2F-F24A-92A5-5902BDF8E039}"/>
              </a:ext>
            </a:extLst>
          </p:cNvPr>
          <p:cNvSpPr txBox="1"/>
          <p:nvPr/>
        </p:nvSpPr>
        <p:spPr>
          <a:xfrm>
            <a:off x="6615953" y="6257365"/>
            <a:ext cx="2326278" cy="369332"/>
          </a:xfrm>
          <a:prstGeom prst="rect">
            <a:avLst/>
          </a:prstGeom>
          <a:noFill/>
        </p:spPr>
        <p:txBody>
          <a:bodyPr wrap="none" rtlCol="0">
            <a:spAutoFit/>
          </a:bodyPr>
          <a:lstStyle/>
          <a:p>
            <a:r>
              <a:rPr kumimoji="1" lang="en-US" altLang="ja-JP" dirty="0"/>
              <a:t>(</a:t>
            </a:r>
            <a:r>
              <a:rPr kumimoji="1" lang="en-US" altLang="ja-JP" dirty="0" err="1"/>
              <a:t>Roosjen</a:t>
            </a:r>
            <a:r>
              <a:rPr kumimoji="1" lang="en-US" altLang="ja-JP" dirty="0"/>
              <a:t> et al. 2017)</a:t>
            </a:r>
            <a:endParaRPr kumimoji="1" lang="ja-JP" altLang="en-US"/>
          </a:p>
        </p:txBody>
      </p:sp>
      <p:sp>
        <p:nvSpPr>
          <p:cNvPr id="6" name="テキスト ボックス 5">
            <a:extLst>
              <a:ext uri="{FF2B5EF4-FFF2-40B4-BE49-F238E27FC236}">
                <a16:creationId xmlns:a16="http://schemas.microsoft.com/office/drawing/2014/main" id="{6FFCE690-6E6D-004C-91F6-564BE5DC0128}"/>
              </a:ext>
            </a:extLst>
          </p:cNvPr>
          <p:cNvSpPr txBox="1"/>
          <p:nvPr/>
        </p:nvSpPr>
        <p:spPr>
          <a:xfrm>
            <a:off x="201769" y="5980366"/>
            <a:ext cx="3384388" cy="646331"/>
          </a:xfrm>
          <a:prstGeom prst="rect">
            <a:avLst/>
          </a:prstGeom>
          <a:noFill/>
        </p:spPr>
        <p:txBody>
          <a:bodyPr wrap="none" rtlCol="0">
            <a:spAutoFit/>
          </a:bodyPr>
          <a:lstStyle/>
          <a:p>
            <a:r>
              <a:rPr kumimoji="1" lang="en-US" altLang="ja-JP" dirty="0"/>
              <a:t>Aux/IAA : ARF</a:t>
            </a:r>
            <a:r>
              <a:rPr kumimoji="1" lang="ja-JP" altLang="en-US"/>
              <a:t>に結合し抑制する</a:t>
            </a:r>
            <a:endParaRPr kumimoji="1" lang="en-US" altLang="ja-JP" dirty="0"/>
          </a:p>
          <a:p>
            <a:r>
              <a:rPr kumimoji="1" lang="en-US" altLang="ja-JP" dirty="0"/>
              <a:t>ARF : </a:t>
            </a:r>
            <a:r>
              <a:rPr kumimoji="1" lang="ja-JP" altLang="en-US"/>
              <a:t>転写因子</a:t>
            </a:r>
          </a:p>
        </p:txBody>
      </p:sp>
      <p:sp>
        <p:nvSpPr>
          <p:cNvPr id="3" name="スライド番号プレースホルダー 2">
            <a:extLst>
              <a:ext uri="{FF2B5EF4-FFF2-40B4-BE49-F238E27FC236}">
                <a16:creationId xmlns:a16="http://schemas.microsoft.com/office/drawing/2014/main" id="{1A2EFAFC-4D4A-8244-99F4-411B8C5123ED}"/>
              </a:ext>
            </a:extLst>
          </p:cNvPr>
          <p:cNvSpPr>
            <a:spLocks noGrp="1"/>
          </p:cNvSpPr>
          <p:nvPr>
            <p:ph type="sldNum" sz="quarter" idx="12"/>
          </p:nvPr>
        </p:nvSpPr>
        <p:spPr/>
        <p:txBody>
          <a:bodyPr/>
          <a:lstStyle/>
          <a:p>
            <a:fld id="{FD242490-7246-9146-BA62-C7176B85F9CF}" type="slidenum">
              <a:rPr kumimoji="1" lang="ja-JP" altLang="en-US" smtClean="0"/>
              <a:t>25</a:t>
            </a:fld>
            <a:endParaRPr kumimoji="1" lang="ja-JP" altLang="en-US"/>
          </a:p>
        </p:txBody>
      </p:sp>
      <p:sp>
        <p:nvSpPr>
          <p:cNvPr id="7" name="テキスト ボックス 6">
            <a:extLst>
              <a:ext uri="{FF2B5EF4-FFF2-40B4-BE49-F238E27FC236}">
                <a16:creationId xmlns:a16="http://schemas.microsoft.com/office/drawing/2014/main" id="{757C282D-F157-574F-9B8A-2995566FB851}"/>
              </a:ext>
            </a:extLst>
          </p:cNvPr>
          <p:cNvSpPr txBox="1"/>
          <p:nvPr/>
        </p:nvSpPr>
        <p:spPr>
          <a:xfrm>
            <a:off x="6950112" y="3152876"/>
            <a:ext cx="2316660" cy="369332"/>
          </a:xfrm>
          <a:prstGeom prst="rect">
            <a:avLst/>
          </a:prstGeom>
          <a:noFill/>
        </p:spPr>
        <p:txBody>
          <a:bodyPr wrap="none" rtlCol="0">
            <a:spAutoFit/>
          </a:bodyPr>
          <a:lstStyle/>
          <a:p>
            <a:r>
              <a:rPr kumimoji="1" lang="en-US" altLang="ja-JP" dirty="0"/>
              <a:t>Aux/IAA</a:t>
            </a:r>
            <a:r>
              <a:rPr kumimoji="1" lang="ja-JP" altLang="en-US"/>
              <a:t>が分解される</a:t>
            </a:r>
          </a:p>
        </p:txBody>
      </p:sp>
    </p:spTree>
    <p:extLst>
      <p:ext uri="{BB962C8B-B14F-4D97-AF65-F5344CB8AC3E}">
        <p14:creationId xmlns:p14="http://schemas.microsoft.com/office/powerpoint/2010/main" val="417711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BB429-C9F3-B943-ABA6-1E6AB29C2B36}"/>
              </a:ext>
            </a:extLst>
          </p:cNvPr>
          <p:cNvSpPr>
            <a:spLocks noGrp="1"/>
          </p:cNvSpPr>
          <p:nvPr>
            <p:ph type="title"/>
          </p:nvPr>
        </p:nvSpPr>
        <p:spPr/>
        <p:txBody>
          <a:bodyPr/>
          <a:lstStyle/>
          <a:p>
            <a:pPr algn="ctr"/>
            <a:r>
              <a:rPr kumimoji="1" lang="en-US" altLang="ja-JP" dirty="0"/>
              <a:t>AXR2-1</a:t>
            </a:r>
            <a:r>
              <a:rPr kumimoji="1" lang="ja-JP" altLang="en-US"/>
              <a:t>発現時のオーキシン応答の模式図</a:t>
            </a:r>
          </a:p>
        </p:txBody>
      </p:sp>
      <p:pic>
        <p:nvPicPr>
          <p:cNvPr id="4" name="図 3">
            <a:extLst>
              <a:ext uri="{FF2B5EF4-FFF2-40B4-BE49-F238E27FC236}">
                <a16:creationId xmlns:a16="http://schemas.microsoft.com/office/drawing/2014/main" id="{D7DAE93A-064E-0C49-BDC0-9CE168CF4426}"/>
              </a:ext>
            </a:extLst>
          </p:cNvPr>
          <p:cNvPicPr>
            <a:picLocks noChangeAspect="1"/>
          </p:cNvPicPr>
          <p:nvPr/>
        </p:nvPicPr>
        <p:blipFill>
          <a:blip r:embed="rId2"/>
          <a:stretch>
            <a:fillRect/>
          </a:stretch>
        </p:blipFill>
        <p:spPr>
          <a:xfrm>
            <a:off x="0" y="1476991"/>
            <a:ext cx="9034272" cy="4090435"/>
          </a:xfrm>
          <a:prstGeom prst="rect">
            <a:avLst/>
          </a:prstGeom>
        </p:spPr>
      </p:pic>
      <p:sp>
        <p:nvSpPr>
          <p:cNvPr id="5" name="テキスト ボックス 4">
            <a:extLst>
              <a:ext uri="{FF2B5EF4-FFF2-40B4-BE49-F238E27FC236}">
                <a16:creationId xmlns:a16="http://schemas.microsoft.com/office/drawing/2014/main" id="{51718BD7-AD2F-F24A-92A5-5902BDF8E039}"/>
              </a:ext>
            </a:extLst>
          </p:cNvPr>
          <p:cNvSpPr txBox="1"/>
          <p:nvPr/>
        </p:nvSpPr>
        <p:spPr>
          <a:xfrm>
            <a:off x="6615953" y="6257365"/>
            <a:ext cx="2326278" cy="369332"/>
          </a:xfrm>
          <a:prstGeom prst="rect">
            <a:avLst/>
          </a:prstGeom>
          <a:noFill/>
        </p:spPr>
        <p:txBody>
          <a:bodyPr wrap="none" rtlCol="0">
            <a:spAutoFit/>
          </a:bodyPr>
          <a:lstStyle/>
          <a:p>
            <a:r>
              <a:rPr kumimoji="1" lang="en-US" altLang="ja-JP" dirty="0"/>
              <a:t>(</a:t>
            </a:r>
            <a:r>
              <a:rPr kumimoji="1" lang="en-US" altLang="ja-JP" dirty="0" err="1"/>
              <a:t>Roosjen</a:t>
            </a:r>
            <a:r>
              <a:rPr kumimoji="1" lang="en-US" altLang="ja-JP" dirty="0"/>
              <a:t> et al. 2017)</a:t>
            </a:r>
            <a:endParaRPr kumimoji="1" lang="ja-JP" altLang="en-US"/>
          </a:p>
        </p:txBody>
      </p:sp>
      <p:sp>
        <p:nvSpPr>
          <p:cNvPr id="3" name="スライド番号プレースホルダー 2">
            <a:extLst>
              <a:ext uri="{FF2B5EF4-FFF2-40B4-BE49-F238E27FC236}">
                <a16:creationId xmlns:a16="http://schemas.microsoft.com/office/drawing/2014/main" id="{1A2EFAFC-4D4A-8244-99F4-411B8C5123ED}"/>
              </a:ext>
            </a:extLst>
          </p:cNvPr>
          <p:cNvSpPr>
            <a:spLocks noGrp="1"/>
          </p:cNvSpPr>
          <p:nvPr>
            <p:ph type="sldNum" sz="quarter" idx="12"/>
          </p:nvPr>
        </p:nvSpPr>
        <p:spPr/>
        <p:txBody>
          <a:bodyPr/>
          <a:lstStyle/>
          <a:p>
            <a:fld id="{FD242490-7246-9146-BA62-C7176B85F9CF}" type="slidenum">
              <a:rPr kumimoji="1" lang="ja-JP" altLang="en-US" smtClean="0"/>
              <a:t>26</a:t>
            </a:fld>
            <a:endParaRPr kumimoji="1" lang="ja-JP" altLang="en-US"/>
          </a:p>
        </p:txBody>
      </p:sp>
      <p:sp>
        <p:nvSpPr>
          <p:cNvPr id="7" name="テキスト ボックス 6">
            <a:extLst>
              <a:ext uri="{FF2B5EF4-FFF2-40B4-BE49-F238E27FC236}">
                <a16:creationId xmlns:a16="http://schemas.microsoft.com/office/drawing/2014/main" id="{757C282D-F157-574F-9B8A-2995566FB851}"/>
              </a:ext>
            </a:extLst>
          </p:cNvPr>
          <p:cNvSpPr txBox="1"/>
          <p:nvPr/>
        </p:nvSpPr>
        <p:spPr>
          <a:xfrm>
            <a:off x="6950112" y="3152876"/>
            <a:ext cx="2316660" cy="369332"/>
          </a:xfrm>
          <a:prstGeom prst="rect">
            <a:avLst/>
          </a:prstGeom>
          <a:noFill/>
        </p:spPr>
        <p:txBody>
          <a:bodyPr wrap="none" rtlCol="0">
            <a:spAutoFit/>
          </a:bodyPr>
          <a:lstStyle/>
          <a:p>
            <a:r>
              <a:rPr kumimoji="1" lang="en-US" altLang="ja-JP" strike="sngStrike" dirty="0"/>
              <a:t>Aux/IAA</a:t>
            </a:r>
            <a:r>
              <a:rPr kumimoji="1" lang="ja-JP" altLang="en-US" strike="sngStrike"/>
              <a:t>が分解される</a:t>
            </a:r>
          </a:p>
        </p:txBody>
      </p:sp>
      <p:sp>
        <p:nvSpPr>
          <p:cNvPr id="9" name="テキスト ボックス 8">
            <a:extLst>
              <a:ext uri="{FF2B5EF4-FFF2-40B4-BE49-F238E27FC236}">
                <a16:creationId xmlns:a16="http://schemas.microsoft.com/office/drawing/2014/main" id="{5485C8CE-9797-C747-BD09-DC67172AE13D}"/>
              </a:ext>
            </a:extLst>
          </p:cNvPr>
          <p:cNvSpPr txBox="1"/>
          <p:nvPr/>
        </p:nvSpPr>
        <p:spPr>
          <a:xfrm>
            <a:off x="201769" y="5795700"/>
            <a:ext cx="4763770" cy="923330"/>
          </a:xfrm>
          <a:prstGeom prst="rect">
            <a:avLst/>
          </a:prstGeom>
          <a:noFill/>
        </p:spPr>
        <p:txBody>
          <a:bodyPr wrap="square" rtlCol="0">
            <a:spAutoFit/>
          </a:bodyPr>
          <a:lstStyle/>
          <a:p>
            <a:r>
              <a:rPr kumimoji="1" lang="en-US" altLang="ja-JP" dirty="0"/>
              <a:t>AXR2-1 : </a:t>
            </a:r>
            <a:r>
              <a:rPr kumimoji="1" lang="ja-JP" altLang="en-US"/>
              <a:t>オーキシン濃度が高くなっても</a:t>
            </a:r>
            <a:endParaRPr kumimoji="1" lang="en-US" altLang="ja-JP" dirty="0"/>
          </a:p>
          <a:p>
            <a:r>
              <a:rPr kumimoji="1" lang="en-US" altLang="ja-JP" dirty="0"/>
              <a:t>		 </a:t>
            </a:r>
            <a:r>
              <a:rPr kumimoji="1" lang="ja-JP" altLang="en-US"/>
              <a:t>分解されない</a:t>
            </a:r>
            <a:r>
              <a:rPr kumimoji="1" lang="en-US" altLang="ja-JP" dirty="0"/>
              <a:t>Aux/IAA</a:t>
            </a:r>
            <a:endParaRPr kumimoji="1" lang="ja-JP" altLang="en-US"/>
          </a:p>
          <a:p>
            <a:endParaRPr kumimoji="1" lang="ja-JP" altLang="en-US"/>
          </a:p>
        </p:txBody>
      </p:sp>
      <p:sp>
        <p:nvSpPr>
          <p:cNvPr id="12" name="テキスト ボックス 11">
            <a:extLst>
              <a:ext uri="{FF2B5EF4-FFF2-40B4-BE49-F238E27FC236}">
                <a16:creationId xmlns:a16="http://schemas.microsoft.com/office/drawing/2014/main" id="{B5A7CD73-C67C-5D4A-A7F9-A102140D47F4}"/>
              </a:ext>
            </a:extLst>
          </p:cNvPr>
          <p:cNvSpPr txBox="1"/>
          <p:nvPr/>
        </p:nvSpPr>
        <p:spPr>
          <a:xfrm>
            <a:off x="6554115" y="4792979"/>
            <a:ext cx="2500131" cy="369332"/>
          </a:xfrm>
          <a:prstGeom prst="rect">
            <a:avLst/>
          </a:prstGeom>
          <a:solidFill>
            <a:schemeClr val="bg1"/>
          </a:solidFill>
        </p:spPr>
        <p:txBody>
          <a:bodyPr wrap="square" rtlCol="0">
            <a:spAutoFit/>
          </a:bodyPr>
          <a:lstStyle/>
          <a:p>
            <a:endParaRPr kumimoji="1" lang="ja-JP" altLang="en-US"/>
          </a:p>
        </p:txBody>
      </p:sp>
      <p:pic>
        <p:nvPicPr>
          <p:cNvPr id="18" name="図 17">
            <a:extLst>
              <a:ext uri="{FF2B5EF4-FFF2-40B4-BE49-F238E27FC236}">
                <a16:creationId xmlns:a16="http://schemas.microsoft.com/office/drawing/2014/main" id="{0C56D4B9-2775-1447-B93E-AB29A339594C}"/>
              </a:ext>
            </a:extLst>
          </p:cNvPr>
          <p:cNvPicPr>
            <a:picLocks noChangeAspect="1"/>
          </p:cNvPicPr>
          <p:nvPr/>
        </p:nvPicPr>
        <p:blipFill>
          <a:blip r:embed="rId3"/>
          <a:stretch>
            <a:fillRect/>
          </a:stretch>
        </p:blipFill>
        <p:spPr>
          <a:xfrm>
            <a:off x="5226047" y="3567362"/>
            <a:ext cx="3853171" cy="1747090"/>
          </a:xfrm>
          <a:prstGeom prst="rect">
            <a:avLst/>
          </a:prstGeom>
        </p:spPr>
      </p:pic>
    </p:spTree>
    <p:extLst>
      <p:ext uri="{BB962C8B-B14F-4D97-AF65-F5344CB8AC3E}">
        <p14:creationId xmlns:p14="http://schemas.microsoft.com/office/powerpoint/2010/main" val="3355439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55422B-F3BC-B143-B003-E9272AE97A29}"/>
              </a:ext>
            </a:extLst>
          </p:cNvPr>
          <p:cNvSpPr>
            <a:spLocks noGrp="1"/>
          </p:cNvSpPr>
          <p:nvPr>
            <p:ph type="title"/>
          </p:nvPr>
        </p:nvSpPr>
        <p:spPr/>
        <p:txBody>
          <a:bodyPr>
            <a:normAutofit/>
          </a:bodyPr>
          <a:lstStyle/>
          <a:p>
            <a:pPr algn="ctr"/>
            <a:r>
              <a:rPr lang="en-US" altLang="ja-JP" dirty="0"/>
              <a:t>PIN8</a:t>
            </a:r>
            <a:r>
              <a:rPr lang="ja-JP" altLang="en-US"/>
              <a:t>プロモーター下で</a:t>
            </a:r>
            <a:r>
              <a:rPr lang="en-US" altLang="ja-JP" dirty="0"/>
              <a:t>AXR2-1</a:t>
            </a:r>
            <a:r>
              <a:rPr lang="ja-JP" altLang="en-US"/>
              <a:t>を発現させると</a:t>
            </a:r>
            <a:br>
              <a:rPr lang="en-US" altLang="ja-JP" dirty="0"/>
            </a:br>
            <a:r>
              <a:rPr lang="ja-JP" altLang="en-US"/>
              <a:t>側根形成は抑制された</a:t>
            </a:r>
            <a:endParaRPr kumimoji="1" lang="ja-JP" altLang="en-US"/>
          </a:p>
        </p:txBody>
      </p:sp>
      <p:grpSp>
        <p:nvGrpSpPr>
          <p:cNvPr id="15" name="グループ化 14">
            <a:extLst>
              <a:ext uri="{FF2B5EF4-FFF2-40B4-BE49-F238E27FC236}">
                <a16:creationId xmlns:a16="http://schemas.microsoft.com/office/drawing/2014/main" id="{FC22BA6A-032C-8A4A-8E90-E16F7920097B}"/>
              </a:ext>
            </a:extLst>
          </p:cNvPr>
          <p:cNvGrpSpPr/>
          <p:nvPr/>
        </p:nvGrpSpPr>
        <p:grpSpPr>
          <a:xfrm>
            <a:off x="5746676" y="1672782"/>
            <a:ext cx="2916456" cy="3710733"/>
            <a:chOff x="5746676" y="1672782"/>
            <a:chExt cx="2916456" cy="3710733"/>
          </a:xfrm>
        </p:grpSpPr>
        <p:pic>
          <p:nvPicPr>
            <p:cNvPr id="5" name="図 4">
              <a:extLst>
                <a:ext uri="{FF2B5EF4-FFF2-40B4-BE49-F238E27FC236}">
                  <a16:creationId xmlns:a16="http://schemas.microsoft.com/office/drawing/2014/main" id="{F259C489-EDCB-5D4B-BC66-6D26C20FD982}"/>
                </a:ext>
              </a:extLst>
            </p:cNvPr>
            <p:cNvPicPr>
              <a:picLocks noChangeAspect="1"/>
            </p:cNvPicPr>
            <p:nvPr/>
          </p:nvPicPr>
          <p:blipFill>
            <a:blip r:embed="rId3"/>
            <a:stretch>
              <a:fillRect/>
            </a:stretch>
          </p:blipFill>
          <p:spPr>
            <a:xfrm>
              <a:off x="6618432" y="1786082"/>
              <a:ext cx="2044700" cy="3479800"/>
            </a:xfrm>
            <a:prstGeom prst="rect">
              <a:avLst/>
            </a:prstGeom>
          </p:spPr>
        </p:pic>
        <p:sp>
          <p:nvSpPr>
            <p:cNvPr id="6" name="テキスト ボックス 5">
              <a:extLst>
                <a:ext uri="{FF2B5EF4-FFF2-40B4-BE49-F238E27FC236}">
                  <a16:creationId xmlns:a16="http://schemas.microsoft.com/office/drawing/2014/main" id="{7DC0302C-37FE-304D-9DA0-244F66076616}"/>
                </a:ext>
              </a:extLst>
            </p:cNvPr>
            <p:cNvSpPr txBox="1"/>
            <p:nvPr/>
          </p:nvSpPr>
          <p:spPr>
            <a:xfrm>
              <a:off x="6266873" y="5044961"/>
              <a:ext cx="298480" cy="338554"/>
            </a:xfrm>
            <a:prstGeom prst="rect">
              <a:avLst/>
            </a:prstGeom>
            <a:solidFill>
              <a:schemeClr val="bg1"/>
            </a:solidFill>
          </p:spPr>
          <p:txBody>
            <a:bodyPr wrap="none" rtlCol="0">
              <a:spAutoFit/>
            </a:bodyPr>
            <a:lstStyle/>
            <a:p>
              <a:r>
                <a:rPr kumimoji="1" lang="en-US" altLang="ja-JP" sz="1600" dirty="0"/>
                <a:t>0</a:t>
              </a:r>
              <a:endParaRPr kumimoji="1" lang="ja-JP" altLang="en-US" sz="1600"/>
            </a:p>
          </p:txBody>
        </p:sp>
        <p:sp>
          <p:nvSpPr>
            <p:cNvPr id="7" name="テキスト ボックス 6">
              <a:extLst>
                <a:ext uri="{FF2B5EF4-FFF2-40B4-BE49-F238E27FC236}">
                  <a16:creationId xmlns:a16="http://schemas.microsoft.com/office/drawing/2014/main" id="{AA750C28-63AE-DF43-861E-332B8810975E}"/>
                </a:ext>
              </a:extLst>
            </p:cNvPr>
            <p:cNvSpPr txBox="1"/>
            <p:nvPr/>
          </p:nvSpPr>
          <p:spPr>
            <a:xfrm>
              <a:off x="6074512" y="4413364"/>
              <a:ext cx="470000" cy="338554"/>
            </a:xfrm>
            <a:prstGeom prst="rect">
              <a:avLst/>
            </a:prstGeom>
            <a:solidFill>
              <a:schemeClr val="bg1"/>
            </a:solidFill>
          </p:spPr>
          <p:txBody>
            <a:bodyPr wrap="none" rtlCol="0">
              <a:spAutoFit/>
            </a:bodyPr>
            <a:lstStyle/>
            <a:p>
              <a:r>
                <a:rPr kumimoji="1" lang="en-US" altLang="ja-JP" sz="1600" dirty="0"/>
                <a:t>0.2</a:t>
              </a:r>
              <a:endParaRPr kumimoji="1" lang="ja-JP" altLang="en-US" sz="1600"/>
            </a:p>
          </p:txBody>
        </p:sp>
        <p:sp>
          <p:nvSpPr>
            <p:cNvPr id="8" name="テキスト ボックス 7">
              <a:extLst>
                <a:ext uri="{FF2B5EF4-FFF2-40B4-BE49-F238E27FC236}">
                  <a16:creationId xmlns:a16="http://schemas.microsoft.com/office/drawing/2014/main" id="{EB49DF7B-14FB-BA49-88A5-A124DB7652B4}"/>
                </a:ext>
              </a:extLst>
            </p:cNvPr>
            <p:cNvSpPr txBox="1"/>
            <p:nvPr/>
          </p:nvSpPr>
          <p:spPr>
            <a:xfrm>
              <a:off x="6074512" y="3899334"/>
              <a:ext cx="470000" cy="338554"/>
            </a:xfrm>
            <a:prstGeom prst="rect">
              <a:avLst/>
            </a:prstGeom>
            <a:solidFill>
              <a:schemeClr val="bg1"/>
            </a:solidFill>
          </p:spPr>
          <p:txBody>
            <a:bodyPr wrap="none" rtlCol="0">
              <a:spAutoFit/>
            </a:bodyPr>
            <a:lstStyle/>
            <a:p>
              <a:r>
                <a:rPr kumimoji="1" lang="en-US" altLang="ja-JP" sz="1600" dirty="0"/>
                <a:t>0.4</a:t>
              </a:r>
              <a:endParaRPr kumimoji="1" lang="ja-JP" altLang="en-US" sz="1600"/>
            </a:p>
          </p:txBody>
        </p:sp>
        <p:sp>
          <p:nvSpPr>
            <p:cNvPr id="9" name="テキスト ボックス 8">
              <a:extLst>
                <a:ext uri="{FF2B5EF4-FFF2-40B4-BE49-F238E27FC236}">
                  <a16:creationId xmlns:a16="http://schemas.microsoft.com/office/drawing/2014/main" id="{1A4E9199-5723-E643-8B26-6CF87FF883F6}"/>
                </a:ext>
              </a:extLst>
            </p:cNvPr>
            <p:cNvSpPr txBox="1"/>
            <p:nvPr/>
          </p:nvSpPr>
          <p:spPr>
            <a:xfrm>
              <a:off x="6074512" y="3363259"/>
              <a:ext cx="470000" cy="338554"/>
            </a:xfrm>
            <a:prstGeom prst="rect">
              <a:avLst/>
            </a:prstGeom>
            <a:solidFill>
              <a:schemeClr val="bg1"/>
            </a:solidFill>
          </p:spPr>
          <p:txBody>
            <a:bodyPr wrap="none" rtlCol="0">
              <a:spAutoFit/>
            </a:bodyPr>
            <a:lstStyle/>
            <a:p>
              <a:r>
                <a:rPr kumimoji="1" lang="en-US" altLang="ja-JP" sz="1600" dirty="0"/>
                <a:t>0.6</a:t>
              </a:r>
              <a:endParaRPr kumimoji="1" lang="ja-JP" altLang="en-US" sz="1600"/>
            </a:p>
          </p:txBody>
        </p:sp>
        <p:sp>
          <p:nvSpPr>
            <p:cNvPr id="10" name="テキスト ボックス 9">
              <a:extLst>
                <a:ext uri="{FF2B5EF4-FFF2-40B4-BE49-F238E27FC236}">
                  <a16:creationId xmlns:a16="http://schemas.microsoft.com/office/drawing/2014/main" id="{188A3CCF-E0AD-BA48-92F7-55E740E4B1E3}"/>
                </a:ext>
              </a:extLst>
            </p:cNvPr>
            <p:cNvSpPr txBox="1"/>
            <p:nvPr/>
          </p:nvSpPr>
          <p:spPr>
            <a:xfrm>
              <a:off x="6074512" y="2783916"/>
              <a:ext cx="470000" cy="338554"/>
            </a:xfrm>
            <a:prstGeom prst="rect">
              <a:avLst/>
            </a:prstGeom>
            <a:solidFill>
              <a:schemeClr val="bg1"/>
            </a:solidFill>
          </p:spPr>
          <p:txBody>
            <a:bodyPr wrap="none" rtlCol="0">
              <a:spAutoFit/>
            </a:bodyPr>
            <a:lstStyle/>
            <a:p>
              <a:r>
                <a:rPr kumimoji="1" lang="en-US" altLang="ja-JP" sz="1600" dirty="0"/>
                <a:t>0.8</a:t>
              </a:r>
              <a:endParaRPr kumimoji="1" lang="ja-JP" altLang="en-US" sz="1600"/>
            </a:p>
          </p:txBody>
        </p:sp>
        <p:sp>
          <p:nvSpPr>
            <p:cNvPr id="11" name="テキスト ボックス 10">
              <a:extLst>
                <a:ext uri="{FF2B5EF4-FFF2-40B4-BE49-F238E27FC236}">
                  <a16:creationId xmlns:a16="http://schemas.microsoft.com/office/drawing/2014/main" id="{09BEB141-050A-4449-9F3B-64F3918D612C}"/>
                </a:ext>
              </a:extLst>
            </p:cNvPr>
            <p:cNvSpPr txBox="1"/>
            <p:nvPr/>
          </p:nvSpPr>
          <p:spPr>
            <a:xfrm>
              <a:off x="6266873" y="2227728"/>
              <a:ext cx="298480" cy="338554"/>
            </a:xfrm>
            <a:prstGeom prst="rect">
              <a:avLst/>
            </a:prstGeom>
            <a:solidFill>
              <a:schemeClr val="bg1"/>
            </a:solidFill>
          </p:spPr>
          <p:txBody>
            <a:bodyPr wrap="none" rtlCol="0">
              <a:spAutoFit/>
            </a:bodyPr>
            <a:lstStyle/>
            <a:p>
              <a:r>
                <a:rPr kumimoji="1" lang="en-US" altLang="ja-JP" sz="1600" dirty="0"/>
                <a:t>1</a:t>
              </a:r>
              <a:endParaRPr kumimoji="1" lang="ja-JP" altLang="en-US" sz="1600"/>
            </a:p>
          </p:txBody>
        </p:sp>
        <p:sp>
          <p:nvSpPr>
            <p:cNvPr id="12" name="テキスト ボックス 11">
              <a:extLst>
                <a:ext uri="{FF2B5EF4-FFF2-40B4-BE49-F238E27FC236}">
                  <a16:creationId xmlns:a16="http://schemas.microsoft.com/office/drawing/2014/main" id="{0638F1E2-AB65-AF42-BD8A-1C2D3E8E8FE9}"/>
                </a:ext>
              </a:extLst>
            </p:cNvPr>
            <p:cNvSpPr txBox="1"/>
            <p:nvPr/>
          </p:nvSpPr>
          <p:spPr>
            <a:xfrm>
              <a:off x="6074512" y="1672782"/>
              <a:ext cx="470000" cy="338554"/>
            </a:xfrm>
            <a:prstGeom prst="rect">
              <a:avLst/>
            </a:prstGeom>
            <a:solidFill>
              <a:schemeClr val="bg1"/>
            </a:solidFill>
          </p:spPr>
          <p:txBody>
            <a:bodyPr wrap="none" rtlCol="0">
              <a:spAutoFit/>
            </a:bodyPr>
            <a:lstStyle/>
            <a:p>
              <a:r>
                <a:rPr kumimoji="1" lang="en-US" altLang="ja-JP" sz="1600" dirty="0"/>
                <a:t>1.2</a:t>
              </a:r>
              <a:endParaRPr kumimoji="1" lang="ja-JP" altLang="en-US" sz="1600"/>
            </a:p>
          </p:txBody>
        </p:sp>
        <p:sp>
          <p:nvSpPr>
            <p:cNvPr id="13" name="テキスト ボックス 12">
              <a:extLst>
                <a:ext uri="{FF2B5EF4-FFF2-40B4-BE49-F238E27FC236}">
                  <a16:creationId xmlns:a16="http://schemas.microsoft.com/office/drawing/2014/main" id="{B7426B9C-4E29-3D46-9299-A1DB8D72692A}"/>
                </a:ext>
              </a:extLst>
            </p:cNvPr>
            <p:cNvSpPr txBox="1"/>
            <p:nvPr/>
          </p:nvSpPr>
          <p:spPr>
            <a:xfrm rot="16200000">
              <a:off x="4845147" y="3116191"/>
              <a:ext cx="2172390" cy="369332"/>
            </a:xfrm>
            <a:prstGeom prst="rect">
              <a:avLst/>
            </a:prstGeom>
            <a:noFill/>
          </p:spPr>
          <p:txBody>
            <a:bodyPr wrap="none" rtlCol="0">
              <a:spAutoFit/>
            </a:bodyPr>
            <a:lstStyle/>
            <a:p>
              <a:r>
                <a:rPr kumimoji="1" lang="en-US" altLang="ja-JP" dirty="0"/>
                <a:t>Relative LR density</a:t>
              </a:r>
              <a:endParaRPr kumimoji="1" lang="ja-JP" altLang="en-US"/>
            </a:p>
          </p:txBody>
        </p:sp>
      </p:grpSp>
      <p:grpSp>
        <p:nvGrpSpPr>
          <p:cNvPr id="3" name="グループ化 2">
            <a:extLst>
              <a:ext uri="{FF2B5EF4-FFF2-40B4-BE49-F238E27FC236}">
                <a16:creationId xmlns:a16="http://schemas.microsoft.com/office/drawing/2014/main" id="{225D883C-0940-2548-A7AE-C1FFFE79A650}"/>
              </a:ext>
            </a:extLst>
          </p:cNvPr>
          <p:cNvGrpSpPr/>
          <p:nvPr/>
        </p:nvGrpSpPr>
        <p:grpSpPr>
          <a:xfrm>
            <a:off x="480868" y="2058554"/>
            <a:ext cx="4940300" cy="3419738"/>
            <a:chOff x="480868" y="2058554"/>
            <a:chExt cx="4940300" cy="3419738"/>
          </a:xfrm>
        </p:grpSpPr>
        <p:pic>
          <p:nvPicPr>
            <p:cNvPr id="4" name="図 3">
              <a:extLst>
                <a:ext uri="{FF2B5EF4-FFF2-40B4-BE49-F238E27FC236}">
                  <a16:creationId xmlns:a16="http://schemas.microsoft.com/office/drawing/2014/main" id="{0972EE0D-EF74-174B-90D1-90B5F3879D39}"/>
                </a:ext>
              </a:extLst>
            </p:cNvPr>
            <p:cNvPicPr>
              <a:picLocks noChangeAspect="1"/>
            </p:cNvPicPr>
            <p:nvPr/>
          </p:nvPicPr>
          <p:blipFill>
            <a:blip r:embed="rId4"/>
            <a:stretch>
              <a:fillRect/>
            </a:stretch>
          </p:blipFill>
          <p:spPr>
            <a:xfrm>
              <a:off x="480868" y="2058554"/>
              <a:ext cx="4940300" cy="2463800"/>
            </a:xfrm>
            <a:prstGeom prst="rect">
              <a:avLst/>
            </a:prstGeom>
          </p:spPr>
        </p:pic>
        <p:sp>
          <p:nvSpPr>
            <p:cNvPr id="14" name="テキスト ボックス 13">
              <a:extLst>
                <a:ext uri="{FF2B5EF4-FFF2-40B4-BE49-F238E27FC236}">
                  <a16:creationId xmlns:a16="http://schemas.microsoft.com/office/drawing/2014/main" id="{402D9350-B9CE-DB48-A267-CB7F6BB54FE5}"/>
                </a:ext>
              </a:extLst>
            </p:cNvPr>
            <p:cNvSpPr txBox="1"/>
            <p:nvPr/>
          </p:nvSpPr>
          <p:spPr>
            <a:xfrm>
              <a:off x="1694904" y="4647295"/>
              <a:ext cx="2512227" cy="830997"/>
            </a:xfrm>
            <a:prstGeom prst="rect">
              <a:avLst/>
            </a:prstGeom>
            <a:noFill/>
          </p:spPr>
          <p:txBody>
            <a:bodyPr wrap="none" rtlCol="0">
              <a:spAutoFit/>
            </a:bodyPr>
            <a:lstStyle/>
            <a:p>
              <a:pPr algn="ctr"/>
              <a:r>
                <a:rPr kumimoji="1" lang="en-US" altLang="ja-JP" sz="2400" i="1" dirty="0"/>
                <a:t>ProPIN8:AXR2-1</a:t>
              </a:r>
            </a:p>
            <a:p>
              <a:pPr algn="ctr"/>
              <a:r>
                <a:rPr kumimoji="1" lang="en-US" altLang="ja-JP" sz="2400" dirty="0"/>
                <a:t>in WT</a:t>
              </a:r>
              <a:endParaRPr kumimoji="1" lang="ja-JP" altLang="en-US" sz="2400"/>
            </a:p>
          </p:txBody>
        </p:sp>
      </p:grpSp>
      <p:sp>
        <p:nvSpPr>
          <p:cNvPr id="16" name="テキスト ボックス 15">
            <a:extLst>
              <a:ext uri="{FF2B5EF4-FFF2-40B4-BE49-F238E27FC236}">
                <a16:creationId xmlns:a16="http://schemas.microsoft.com/office/drawing/2014/main" id="{F2FA21CB-4026-B042-9ADD-E822823E3511}"/>
              </a:ext>
            </a:extLst>
          </p:cNvPr>
          <p:cNvSpPr txBox="1"/>
          <p:nvPr/>
        </p:nvSpPr>
        <p:spPr>
          <a:xfrm>
            <a:off x="7449096" y="5265882"/>
            <a:ext cx="1672838" cy="1015663"/>
          </a:xfrm>
          <a:prstGeom prst="rect">
            <a:avLst/>
          </a:prstGeom>
          <a:solidFill>
            <a:schemeClr val="bg1"/>
          </a:solidFill>
        </p:spPr>
        <p:txBody>
          <a:bodyPr wrap="square" rtlCol="0">
            <a:spAutoFit/>
          </a:bodyPr>
          <a:lstStyle/>
          <a:p>
            <a:pPr algn="ctr"/>
            <a:r>
              <a:rPr kumimoji="1" lang="en-US" altLang="ja-JP" sz="2000" i="1" dirty="0"/>
              <a:t>ProPIN8</a:t>
            </a:r>
          </a:p>
          <a:p>
            <a:pPr algn="ctr"/>
            <a:r>
              <a:rPr kumimoji="1" lang="en-US" altLang="ja-JP" sz="2000" i="1" dirty="0"/>
              <a:t>:AXR2-1</a:t>
            </a:r>
          </a:p>
          <a:p>
            <a:pPr algn="ctr"/>
            <a:r>
              <a:rPr kumimoji="1" lang="en-US" altLang="ja-JP" sz="2000" dirty="0"/>
              <a:t>In WT</a:t>
            </a:r>
            <a:endParaRPr kumimoji="1" lang="ja-JP" altLang="en-US" sz="2000"/>
          </a:p>
        </p:txBody>
      </p:sp>
      <p:sp>
        <p:nvSpPr>
          <p:cNvPr id="17" name="テキスト ボックス 16">
            <a:extLst>
              <a:ext uri="{FF2B5EF4-FFF2-40B4-BE49-F238E27FC236}">
                <a16:creationId xmlns:a16="http://schemas.microsoft.com/office/drawing/2014/main" id="{E7BEC552-BE3C-D745-A418-94D5A9384A46}"/>
              </a:ext>
            </a:extLst>
          </p:cNvPr>
          <p:cNvSpPr txBox="1"/>
          <p:nvPr/>
        </p:nvSpPr>
        <p:spPr>
          <a:xfrm>
            <a:off x="6870151" y="5278237"/>
            <a:ext cx="578945" cy="400110"/>
          </a:xfrm>
          <a:prstGeom prst="rect">
            <a:avLst/>
          </a:prstGeom>
          <a:solidFill>
            <a:schemeClr val="bg1"/>
          </a:solidFill>
        </p:spPr>
        <p:txBody>
          <a:bodyPr wrap="square" rtlCol="0">
            <a:spAutoFit/>
          </a:bodyPr>
          <a:lstStyle/>
          <a:p>
            <a:pPr algn="ctr"/>
            <a:r>
              <a:rPr kumimoji="1" lang="en-US" altLang="ja-JP" sz="2000" dirty="0"/>
              <a:t>WT</a:t>
            </a:r>
            <a:endParaRPr kumimoji="1" lang="ja-JP" altLang="en-US" sz="2000"/>
          </a:p>
        </p:txBody>
      </p:sp>
      <p:sp>
        <p:nvSpPr>
          <p:cNvPr id="18" name="スライド番号プレースホルダー 17">
            <a:extLst>
              <a:ext uri="{FF2B5EF4-FFF2-40B4-BE49-F238E27FC236}">
                <a16:creationId xmlns:a16="http://schemas.microsoft.com/office/drawing/2014/main" id="{2444CD03-3C83-594F-A013-8BA10FAB6937}"/>
              </a:ext>
            </a:extLst>
          </p:cNvPr>
          <p:cNvSpPr>
            <a:spLocks noGrp="1"/>
          </p:cNvSpPr>
          <p:nvPr>
            <p:ph type="sldNum" sz="quarter" idx="12"/>
          </p:nvPr>
        </p:nvSpPr>
        <p:spPr/>
        <p:txBody>
          <a:bodyPr/>
          <a:lstStyle/>
          <a:p>
            <a:fld id="{FD242490-7246-9146-BA62-C7176B85F9CF}" type="slidenum">
              <a:rPr kumimoji="1" lang="ja-JP" altLang="en-US" smtClean="0"/>
              <a:t>27</a:t>
            </a:fld>
            <a:endParaRPr kumimoji="1" lang="ja-JP" altLang="en-US"/>
          </a:p>
        </p:txBody>
      </p:sp>
    </p:spTree>
    <p:extLst>
      <p:ext uri="{BB962C8B-B14F-4D97-AF65-F5344CB8AC3E}">
        <p14:creationId xmlns:p14="http://schemas.microsoft.com/office/powerpoint/2010/main" val="4228073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DA616A-302C-6A44-A2FC-CE129E3F04B3}"/>
              </a:ext>
            </a:extLst>
          </p:cNvPr>
          <p:cNvSpPr>
            <a:spLocks noGrp="1"/>
          </p:cNvSpPr>
          <p:nvPr>
            <p:ph type="title"/>
          </p:nvPr>
        </p:nvSpPr>
        <p:spPr/>
        <p:txBody>
          <a:bodyPr>
            <a:normAutofit/>
          </a:bodyPr>
          <a:lstStyle/>
          <a:p>
            <a:pPr algn="ctr"/>
            <a:r>
              <a:rPr kumimoji="1" lang="en-US" altLang="ja-JP" i="1" dirty="0"/>
              <a:t>pin8</a:t>
            </a:r>
            <a:r>
              <a:rPr kumimoji="1" lang="ja-JP" altLang="en-US"/>
              <a:t>機能欠損</a:t>
            </a:r>
            <a:r>
              <a:rPr lang="ja-JP" altLang="en-US"/>
              <a:t>変異体ではオーキシン関連遺伝子、</a:t>
            </a:r>
            <a:br>
              <a:rPr lang="en-US" altLang="ja-JP" dirty="0"/>
            </a:br>
            <a:r>
              <a:rPr lang="ja-JP" altLang="en-US"/>
              <a:t>側根形成に関わる遺伝子の発現が有意に低下した</a:t>
            </a:r>
            <a:endParaRPr kumimoji="1" lang="ja-JP" altLang="en-US" i="1"/>
          </a:p>
        </p:txBody>
      </p:sp>
      <p:grpSp>
        <p:nvGrpSpPr>
          <p:cNvPr id="21" name="グループ化 20">
            <a:extLst>
              <a:ext uri="{FF2B5EF4-FFF2-40B4-BE49-F238E27FC236}">
                <a16:creationId xmlns:a16="http://schemas.microsoft.com/office/drawing/2014/main" id="{75C3CB40-5F51-9343-A7AA-D62E05BE8D80}"/>
              </a:ext>
            </a:extLst>
          </p:cNvPr>
          <p:cNvGrpSpPr/>
          <p:nvPr/>
        </p:nvGrpSpPr>
        <p:grpSpPr>
          <a:xfrm>
            <a:off x="470539" y="1111079"/>
            <a:ext cx="8415186" cy="5479231"/>
            <a:chOff x="470539" y="1111079"/>
            <a:chExt cx="8415186" cy="5479231"/>
          </a:xfrm>
        </p:grpSpPr>
        <p:grpSp>
          <p:nvGrpSpPr>
            <p:cNvPr id="18" name="グループ化 17">
              <a:extLst>
                <a:ext uri="{FF2B5EF4-FFF2-40B4-BE49-F238E27FC236}">
                  <a16:creationId xmlns:a16="http://schemas.microsoft.com/office/drawing/2014/main" id="{0656D3A2-7CC1-4E42-9C7E-CFA78E88FE05}"/>
                </a:ext>
              </a:extLst>
            </p:cNvPr>
            <p:cNvGrpSpPr/>
            <p:nvPr/>
          </p:nvGrpSpPr>
          <p:grpSpPr>
            <a:xfrm>
              <a:off x="470539" y="1111079"/>
              <a:ext cx="8415186" cy="5479231"/>
              <a:chOff x="470539" y="1111079"/>
              <a:chExt cx="8415186" cy="5479231"/>
            </a:xfrm>
          </p:grpSpPr>
          <p:grpSp>
            <p:nvGrpSpPr>
              <p:cNvPr id="11" name="グループ化 10">
                <a:extLst>
                  <a:ext uri="{FF2B5EF4-FFF2-40B4-BE49-F238E27FC236}">
                    <a16:creationId xmlns:a16="http://schemas.microsoft.com/office/drawing/2014/main" id="{94DF521E-B9E0-6B40-ACB7-E93C4FE1D368}"/>
                  </a:ext>
                </a:extLst>
              </p:cNvPr>
              <p:cNvGrpSpPr/>
              <p:nvPr/>
            </p:nvGrpSpPr>
            <p:grpSpPr>
              <a:xfrm>
                <a:off x="470539" y="1111079"/>
                <a:ext cx="8340724" cy="5170018"/>
                <a:chOff x="601169" y="1111079"/>
                <a:chExt cx="8340724" cy="5170018"/>
              </a:xfrm>
            </p:grpSpPr>
            <p:pic>
              <p:nvPicPr>
                <p:cNvPr id="3" name="図 2">
                  <a:extLst>
                    <a:ext uri="{FF2B5EF4-FFF2-40B4-BE49-F238E27FC236}">
                      <a16:creationId xmlns:a16="http://schemas.microsoft.com/office/drawing/2014/main" id="{BAA03982-5481-824D-8845-E81977F1DAC8}"/>
                    </a:ext>
                  </a:extLst>
                </p:cNvPr>
                <p:cNvPicPr>
                  <a:picLocks noChangeAspect="1"/>
                </p:cNvPicPr>
                <p:nvPr/>
              </p:nvPicPr>
              <p:blipFill>
                <a:blip r:embed="rId3"/>
                <a:stretch>
                  <a:fillRect/>
                </a:stretch>
              </p:blipFill>
              <p:spPr>
                <a:xfrm>
                  <a:off x="1194893" y="1223241"/>
                  <a:ext cx="7747000" cy="4965700"/>
                </a:xfrm>
                <a:prstGeom prst="rect">
                  <a:avLst/>
                </a:prstGeom>
              </p:spPr>
            </p:pic>
            <p:sp>
              <p:nvSpPr>
                <p:cNvPr id="4" name="テキスト ボックス 3">
                  <a:extLst>
                    <a:ext uri="{FF2B5EF4-FFF2-40B4-BE49-F238E27FC236}">
                      <a16:creationId xmlns:a16="http://schemas.microsoft.com/office/drawing/2014/main" id="{D9778DCF-2DD7-7C4B-BB7A-8E21F8EAA923}"/>
                    </a:ext>
                  </a:extLst>
                </p:cNvPr>
                <p:cNvSpPr txBox="1"/>
                <p:nvPr/>
              </p:nvSpPr>
              <p:spPr>
                <a:xfrm>
                  <a:off x="793530" y="5880987"/>
                  <a:ext cx="327334" cy="400110"/>
                </a:xfrm>
                <a:prstGeom prst="rect">
                  <a:avLst/>
                </a:prstGeom>
                <a:solidFill>
                  <a:schemeClr val="bg1"/>
                </a:solidFill>
              </p:spPr>
              <p:txBody>
                <a:bodyPr wrap="none" rtlCol="0">
                  <a:spAutoFit/>
                </a:bodyPr>
                <a:lstStyle/>
                <a:p>
                  <a:r>
                    <a:rPr kumimoji="1" lang="en-US" altLang="ja-JP" sz="2000" dirty="0"/>
                    <a:t>0</a:t>
                  </a:r>
                  <a:endParaRPr kumimoji="1" lang="ja-JP" altLang="en-US" sz="2000"/>
                </a:p>
              </p:txBody>
            </p:sp>
            <p:sp>
              <p:nvSpPr>
                <p:cNvPr id="5" name="テキスト ボックス 4">
                  <a:extLst>
                    <a:ext uri="{FF2B5EF4-FFF2-40B4-BE49-F238E27FC236}">
                      <a16:creationId xmlns:a16="http://schemas.microsoft.com/office/drawing/2014/main" id="{7EE63809-4B6D-434D-BE84-694CA0576CEE}"/>
                    </a:ext>
                  </a:extLst>
                </p:cNvPr>
                <p:cNvSpPr txBox="1"/>
                <p:nvPr/>
              </p:nvSpPr>
              <p:spPr>
                <a:xfrm>
                  <a:off x="601169" y="5249390"/>
                  <a:ext cx="540533" cy="400110"/>
                </a:xfrm>
                <a:prstGeom prst="rect">
                  <a:avLst/>
                </a:prstGeom>
                <a:solidFill>
                  <a:schemeClr val="bg1"/>
                </a:solidFill>
              </p:spPr>
              <p:txBody>
                <a:bodyPr wrap="none" rtlCol="0">
                  <a:spAutoFit/>
                </a:bodyPr>
                <a:lstStyle/>
                <a:p>
                  <a:r>
                    <a:rPr kumimoji="1" lang="en-US" altLang="ja-JP" sz="2000" dirty="0"/>
                    <a:t>0.2</a:t>
                  </a:r>
                  <a:endParaRPr kumimoji="1" lang="ja-JP" altLang="en-US" sz="2000"/>
                </a:p>
              </p:txBody>
            </p:sp>
            <p:sp>
              <p:nvSpPr>
                <p:cNvPr id="6" name="テキスト ボックス 5">
                  <a:extLst>
                    <a:ext uri="{FF2B5EF4-FFF2-40B4-BE49-F238E27FC236}">
                      <a16:creationId xmlns:a16="http://schemas.microsoft.com/office/drawing/2014/main" id="{488E6336-5116-1B4E-9028-35EB8E31E767}"/>
                    </a:ext>
                  </a:extLst>
                </p:cNvPr>
                <p:cNvSpPr txBox="1"/>
                <p:nvPr/>
              </p:nvSpPr>
              <p:spPr>
                <a:xfrm>
                  <a:off x="601169" y="4330411"/>
                  <a:ext cx="540533" cy="400110"/>
                </a:xfrm>
                <a:prstGeom prst="rect">
                  <a:avLst/>
                </a:prstGeom>
                <a:solidFill>
                  <a:schemeClr val="bg1"/>
                </a:solidFill>
              </p:spPr>
              <p:txBody>
                <a:bodyPr wrap="none" rtlCol="0">
                  <a:spAutoFit/>
                </a:bodyPr>
                <a:lstStyle/>
                <a:p>
                  <a:r>
                    <a:rPr kumimoji="1" lang="en-US" altLang="ja-JP" sz="2000" dirty="0"/>
                    <a:t>0.4</a:t>
                  </a:r>
                  <a:endParaRPr kumimoji="1" lang="ja-JP" altLang="en-US" sz="2000"/>
                </a:p>
              </p:txBody>
            </p:sp>
            <p:sp>
              <p:nvSpPr>
                <p:cNvPr id="7" name="テキスト ボックス 6">
                  <a:extLst>
                    <a:ext uri="{FF2B5EF4-FFF2-40B4-BE49-F238E27FC236}">
                      <a16:creationId xmlns:a16="http://schemas.microsoft.com/office/drawing/2014/main" id="{38A09445-1C0F-7C40-97A9-7ED44C148316}"/>
                    </a:ext>
                  </a:extLst>
                </p:cNvPr>
                <p:cNvSpPr txBox="1"/>
                <p:nvPr/>
              </p:nvSpPr>
              <p:spPr>
                <a:xfrm>
                  <a:off x="601169" y="3467761"/>
                  <a:ext cx="540533" cy="400110"/>
                </a:xfrm>
                <a:prstGeom prst="rect">
                  <a:avLst/>
                </a:prstGeom>
                <a:solidFill>
                  <a:schemeClr val="bg1"/>
                </a:solidFill>
              </p:spPr>
              <p:txBody>
                <a:bodyPr wrap="none" rtlCol="0">
                  <a:spAutoFit/>
                </a:bodyPr>
                <a:lstStyle/>
                <a:p>
                  <a:r>
                    <a:rPr kumimoji="1" lang="en-US" altLang="ja-JP" sz="2000" dirty="0"/>
                    <a:t>0.6</a:t>
                  </a:r>
                  <a:endParaRPr kumimoji="1" lang="ja-JP" altLang="en-US" sz="2000"/>
                </a:p>
              </p:txBody>
            </p:sp>
            <p:sp>
              <p:nvSpPr>
                <p:cNvPr id="8" name="テキスト ボックス 7">
                  <a:extLst>
                    <a:ext uri="{FF2B5EF4-FFF2-40B4-BE49-F238E27FC236}">
                      <a16:creationId xmlns:a16="http://schemas.microsoft.com/office/drawing/2014/main" id="{F21E1B40-076F-AD49-AF9B-C4FF3D57591B}"/>
                    </a:ext>
                  </a:extLst>
                </p:cNvPr>
                <p:cNvSpPr txBox="1"/>
                <p:nvPr/>
              </p:nvSpPr>
              <p:spPr>
                <a:xfrm>
                  <a:off x="601169" y="2679410"/>
                  <a:ext cx="540533" cy="400110"/>
                </a:xfrm>
                <a:prstGeom prst="rect">
                  <a:avLst/>
                </a:prstGeom>
                <a:solidFill>
                  <a:schemeClr val="bg1"/>
                </a:solidFill>
              </p:spPr>
              <p:txBody>
                <a:bodyPr wrap="none" rtlCol="0">
                  <a:spAutoFit/>
                </a:bodyPr>
                <a:lstStyle/>
                <a:p>
                  <a:r>
                    <a:rPr kumimoji="1" lang="en-US" altLang="ja-JP" sz="2000" dirty="0"/>
                    <a:t>0.8</a:t>
                  </a:r>
                  <a:endParaRPr kumimoji="1" lang="ja-JP" altLang="en-US" sz="2000"/>
                </a:p>
              </p:txBody>
            </p:sp>
            <p:sp>
              <p:nvSpPr>
                <p:cNvPr id="9" name="テキスト ボックス 8">
                  <a:extLst>
                    <a:ext uri="{FF2B5EF4-FFF2-40B4-BE49-F238E27FC236}">
                      <a16:creationId xmlns:a16="http://schemas.microsoft.com/office/drawing/2014/main" id="{200E1A63-3729-964F-B0FB-CFDBFE8683DF}"/>
                    </a:ext>
                  </a:extLst>
                </p:cNvPr>
                <p:cNvSpPr txBox="1"/>
                <p:nvPr/>
              </p:nvSpPr>
              <p:spPr>
                <a:xfrm>
                  <a:off x="793530" y="1861970"/>
                  <a:ext cx="327334" cy="400110"/>
                </a:xfrm>
                <a:prstGeom prst="rect">
                  <a:avLst/>
                </a:prstGeom>
                <a:solidFill>
                  <a:schemeClr val="bg1"/>
                </a:solidFill>
              </p:spPr>
              <p:txBody>
                <a:bodyPr wrap="none" rtlCol="0">
                  <a:spAutoFit/>
                </a:bodyPr>
                <a:lstStyle/>
                <a:p>
                  <a:r>
                    <a:rPr kumimoji="1" lang="en-US" altLang="ja-JP" sz="2000" dirty="0"/>
                    <a:t>1</a:t>
                  </a:r>
                  <a:endParaRPr kumimoji="1" lang="ja-JP" altLang="en-US" sz="2000"/>
                </a:p>
              </p:txBody>
            </p:sp>
            <p:sp>
              <p:nvSpPr>
                <p:cNvPr id="10" name="テキスト ボックス 9">
                  <a:extLst>
                    <a:ext uri="{FF2B5EF4-FFF2-40B4-BE49-F238E27FC236}">
                      <a16:creationId xmlns:a16="http://schemas.microsoft.com/office/drawing/2014/main" id="{96FA87E4-3468-9945-83FF-7E84A776966E}"/>
                    </a:ext>
                  </a:extLst>
                </p:cNvPr>
                <p:cNvSpPr txBox="1"/>
                <p:nvPr/>
              </p:nvSpPr>
              <p:spPr>
                <a:xfrm>
                  <a:off x="601169" y="1111079"/>
                  <a:ext cx="540533" cy="400110"/>
                </a:xfrm>
                <a:prstGeom prst="rect">
                  <a:avLst/>
                </a:prstGeom>
                <a:solidFill>
                  <a:schemeClr val="bg1"/>
                </a:solidFill>
              </p:spPr>
              <p:txBody>
                <a:bodyPr wrap="none" rtlCol="0">
                  <a:spAutoFit/>
                </a:bodyPr>
                <a:lstStyle/>
                <a:p>
                  <a:r>
                    <a:rPr kumimoji="1" lang="en-US" altLang="ja-JP" sz="2000" dirty="0"/>
                    <a:t>1.2</a:t>
                  </a:r>
                  <a:endParaRPr kumimoji="1" lang="ja-JP" altLang="en-US" sz="2000"/>
                </a:p>
              </p:txBody>
            </p:sp>
          </p:grpSp>
          <p:sp>
            <p:nvSpPr>
              <p:cNvPr id="12" name="テキスト ボックス 11">
                <a:extLst>
                  <a:ext uri="{FF2B5EF4-FFF2-40B4-BE49-F238E27FC236}">
                    <a16:creationId xmlns:a16="http://schemas.microsoft.com/office/drawing/2014/main" id="{BCD7011F-55E3-004C-BA37-2BEBBE1AD136}"/>
                  </a:ext>
                </a:extLst>
              </p:cNvPr>
              <p:cNvSpPr txBox="1"/>
              <p:nvPr/>
            </p:nvSpPr>
            <p:spPr>
              <a:xfrm>
                <a:off x="1167996" y="6188941"/>
                <a:ext cx="1130822" cy="400110"/>
              </a:xfrm>
              <a:prstGeom prst="rect">
                <a:avLst/>
              </a:prstGeom>
              <a:solidFill>
                <a:schemeClr val="bg1"/>
              </a:solidFill>
            </p:spPr>
            <p:txBody>
              <a:bodyPr wrap="none" rtlCol="0">
                <a:spAutoFit/>
              </a:bodyPr>
              <a:lstStyle/>
              <a:p>
                <a:r>
                  <a:rPr kumimoji="1" lang="en-US" altLang="ja-JP" sz="2000" i="1" dirty="0"/>
                  <a:t>GATA23</a:t>
                </a:r>
                <a:endParaRPr kumimoji="1" lang="ja-JP" altLang="en-US" sz="2000" i="1"/>
              </a:p>
            </p:txBody>
          </p:sp>
          <p:sp>
            <p:nvSpPr>
              <p:cNvPr id="13" name="テキスト ボックス 12">
                <a:extLst>
                  <a:ext uri="{FF2B5EF4-FFF2-40B4-BE49-F238E27FC236}">
                    <a16:creationId xmlns:a16="http://schemas.microsoft.com/office/drawing/2014/main" id="{A5B6AA4C-1AAA-5843-855A-BED74FCF679A}"/>
                  </a:ext>
                </a:extLst>
              </p:cNvPr>
              <p:cNvSpPr txBox="1"/>
              <p:nvPr/>
            </p:nvSpPr>
            <p:spPr>
              <a:xfrm>
                <a:off x="2644100" y="6188941"/>
                <a:ext cx="813043" cy="400110"/>
              </a:xfrm>
              <a:prstGeom prst="rect">
                <a:avLst/>
              </a:prstGeom>
              <a:solidFill>
                <a:schemeClr val="bg1"/>
              </a:solidFill>
            </p:spPr>
            <p:txBody>
              <a:bodyPr wrap="none" rtlCol="0">
                <a:spAutoFit/>
              </a:bodyPr>
              <a:lstStyle/>
              <a:p>
                <a:r>
                  <a:rPr kumimoji="1" lang="en-US" altLang="ja-JP" sz="2000" i="1" dirty="0"/>
                  <a:t>LAX3</a:t>
                </a:r>
                <a:endParaRPr kumimoji="1" lang="ja-JP" altLang="en-US" sz="2000" i="1"/>
              </a:p>
            </p:txBody>
          </p:sp>
          <p:sp>
            <p:nvSpPr>
              <p:cNvPr id="14" name="テキスト ボックス 13">
                <a:extLst>
                  <a:ext uri="{FF2B5EF4-FFF2-40B4-BE49-F238E27FC236}">
                    <a16:creationId xmlns:a16="http://schemas.microsoft.com/office/drawing/2014/main" id="{039C3AC5-9B3D-C347-8C8E-6E134B4A60F7}"/>
                  </a:ext>
                </a:extLst>
              </p:cNvPr>
              <p:cNvSpPr txBox="1"/>
              <p:nvPr/>
            </p:nvSpPr>
            <p:spPr>
              <a:xfrm>
                <a:off x="3802425" y="6190200"/>
                <a:ext cx="970137" cy="400110"/>
              </a:xfrm>
              <a:prstGeom prst="rect">
                <a:avLst/>
              </a:prstGeom>
              <a:solidFill>
                <a:schemeClr val="bg1"/>
              </a:solidFill>
            </p:spPr>
            <p:txBody>
              <a:bodyPr wrap="none" rtlCol="0">
                <a:spAutoFit/>
              </a:bodyPr>
              <a:lstStyle/>
              <a:p>
                <a:r>
                  <a:rPr kumimoji="1" lang="en-US" altLang="ja-JP" sz="2000" i="1" dirty="0"/>
                  <a:t>LBD18</a:t>
                </a:r>
                <a:endParaRPr kumimoji="1" lang="ja-JP" altLang="en-US" sz="2000" i="1"/>
              </a:p>
            </p:txBody>
          </p:sp>
          <p:sp>
            <p:nvSpPr>
              <p:cNvPr id="15" name="テキスト ボックス 14">
                <a:extLst>
                  <a:ext uri="{FF2B5EF4-FFF2-40B4-BE49-F238E27FC236}">
                    <a16:creationId xmlns:a16="http://schemas.microsoft.com/office/drawing/2014/main" id="{EF18B608-1FE8-B74A-B0B0-BE342514EAB2}"/>
                  </a:ext>
                </a:extLst>
              </p:cNvPr>
              <p:cNvSpPr txBox="1"/>
              <p:nvPr/>
            </p:nvSpPr>
            <p:spPr>
              <a:xfrm>
                <a:off x="5117844" y="6188941"/>
                <a:ext cx="970137" cy="400110"/>
              </a:xfrm>
              <a:prstGeom prst="rect">
                <a:avLst/>
              </a:prstGeom>
              <a:solidFill>
                <a:schemeClr val="bg1"/>
              </a:solidFill>
            </p:spPr>
            <p:txBody>
              <a:bodyPr wrap="none" rtlCol="0">
                <a:spAutoFit/>
              </a:bodyPr>
              <a:lstStyle/>
              <a:p>
                <a:r>
                  <a:rPr kumimoji="1" lang="en-US" altLang="ja-JP" sz="2000" i="1" dirty="0"/>
                  <a:t>LBD29</a:t>
                </a:r>
                <a:endParaRPr kumimoji="1" lang="ja-JP" altLang="en-US" sz="2000" i="1"/>
              </a:p>
            </p:txBody>
          </p:sp>
          <p:sp>
            <p:nvSpPr>
              <p:cNvPr id="16" name="テキスト ボックス 15">
                <a:extLst>
                  <a:ext uri="{FF2B5EF4-FFF2-40B4-BE49-F238E27FC236}">
                    <a16:creationId xmlns:a16="http://schemas.microsoft.com/office/drawing/2014/main" id="{F5488115-3632-C346-A333-5246EDE36468}"/>
                  </a:ext>
                </a:extLst>
              </p:cNvPr>
              <p:cNvSpPr txBox="1"/>
              <p:nvPr/>
            </p:nvSpPr>
            <p:spPr>
              <a:xfrm>
                <a:off x="7748682" y="6188941"/>
                <a:ext cx="1137043" cy="400110"/>
              </a:xfrm>
              <a:prstGeom prst="rect">
                <a:avLst/>
              </a:prstGeom>
              <a:solidFill>
                <a:schemeClr val="bg1"/>
              </a:solidFill>
            </p:spPr>
            <p:txBody>
              <a:bodyPr wrap="none" rtlCol="0">
                <a:spAutoFit/>
              </a:bodyPr>
              <a:lstStyle/>
              <a:p>
                <a:r>
                  <a:rPr kumimoji="1" lang="en-US" altLang="ja-JP" sz="2000" i="1" dirty="0"/>
                  <a:t>EXPA17</a:t>
                </a:r>
                <a:endParaRPr kumimoji="1" lang="ja-JP" altLang="en-US" sz="2000" i="1"/>
              </a:p>
            </p:txBody>
          </p:sp>
          <p:sp>
            <p:nvSpPr>
              <p:cNvPr id="17" name="テキスト ボックス 16">
                <a:extLst>
                  <a:ext uri="{FF2B5EF4-FFF2-40B4-BE49-F238E27FC236}">
                    <a16:creationId xmlns:a16="http://schemas.microsoft.com/office/drawing/2014/main" id="{DB3E6205-E496-0B45-9A93-586125528A71}"/>
                  </a:ext>
                </a:extLst>
              </p:cNvPr>
              <p:cNvSpPr txBox="1"/>
              <p:nvPr/>
            </p:nvSpPr>
            <p:spPr>
              <a:xfrm>
                <a:off x="6428569" y="6188941"/>
                <a:ext cx="1137043" cy="400110"/>
              </a:xfrm>
              <a:prstGeom prst="rect">
                <a:avLst/>
              </a:prstGeom>
              <a:solidFill>
                <a:schemeClr val="bg1"/>
              </a:solidFill>
            </p:spPr>
            <p:txBody>
              <a:bodyPr wrap="none" rtlCol="0">
                <a:spAutoFit/>
              </a:bodyPr>
              <a:lstStyle/>
              <a:p>
                <a:r>
                  <a:rPr kumimoji="1" lang="en-US" altLang="ja-JP" sz="2000" i="1" dirty="0"/>
                  <a:t>EXPA14</a:t>
                </a:r>
                <a:endParaRPr kumimoji="1" lang="ja-JP" altLang="en-US" sz="2000" i="1"/>
              </a:p>
            </p:txBody>
          </p:sp>
        </p:grpSp>
        <p:sp>
          <p:nvSpPr>
            <p:cNvPr id="19" name="テキスト ボックス 18">
              <a:extLst>
                <a:ext uri="{FF2B5EF4-FFF2-40B4-BE49-F238E27FC236}">
                  <a16:creationId xmlns:a16="http://schemas.microsoft.com/office/drawing/2014/main" id="{07A17202-5CFC-5C40-BF2D-50C8260C402A}"/>
                </a:ext>
              </a:extLst>
            </p:cNvPr>
            <p:cNvSpPr txBox="1"/>
            <p:nvPr/>
          </p:nvSpPr>
          <p:spPr>
            <a:xfrm>
              <a:off x="5966505" y="1313421"/>
              <a:ext cx="768159" cy="461665"/>
            </a:xfrm>
            <a:prstGeom prst="rect">
              <a:avLst/>
            </a:prstGeom>
            <a:solidFill>
              <a:schemeClr val="bg1"/>
            </a:solidFill>
          </p:spPr>
          <p:txBody>
            <a:bodyPr wrap="none" rtlCol="0">
              <a:spAutoFit/>
            </a:bodyPr>
            <a:lstStyle/>
            <a:p>
              <a:r>
                <a:rPr kumimoji="1" lang="en-US" altLang="ja-JP" sz="2400" i="1" dirty="0"/>
                <a:t>pin8</a:t>
              </a:r>
              <a:endParaRPr kumimoji="1" lang="ja-JP" altLang="en-US" sz="2400" i="1"/>
            </a:p>
          </p:txBody>
        </p:sp>
        <p:sp>
          <p:nvSpPr>
            <p:cNvPr id="20" name="テキスト ボックス 19">
              <a:extLst>
                <a:ext uri="{FF2B5EF4-FFF2-40B4-BE49-F238E27FC236}">
                  <a16:creationId xmlns:a16="http://schemas.microsoft.com/office/drawing/2014/main" id="{E742D43E-FE83-D040-8451-30417B8F099C}"/>
                </a:ext>
              </a:extLst>
            </p:cNvPr>
            <p:cNvSpPr txBox="1"/>
            <p:nvPr/>
          </p:nvSpPr>
          <p:spPr>
            <a:xfrm>
              <a:off x="4645856" y="1313421"/>
              <a:ext cx="662361" cy="461665"/>
            </a:xfrm>
            <a:prstGeom prst="rect">
              <a:avLst/>
            </a:prstGeom>
            <a:solidFill>
              <a:schemeClr val="bg1"/>
            </a:solidFill>
          </p:spPr>
          <p:txBody>
            <a:bodyPr wrap="none" rtlCol="0">
              <a:spAutoFit/>
            </a:bodyPr>
            <a:lstStyle/>
            <a:p>
              <a:r>
                <a:rPr kumimoji="1" lang="en-US" altLang="ja-JP" sz="2400" dirty="0"/>
                <a:t>WT</a:t>
              </a:r>
              <a:endParaRPr kumimoji="1" lang="ja-JP" altLang="en-US" sz="2400"/>
            </a:p>
          </p:txBody>
        </p:sp>
      </p:grpSp>
      <p:sp>
        <p:nvSpPr>
          <p:cNvPr id="23" name="テキスト ボックス 22">
            <a:extLst>
              <a:ext uri="{FF2B5EF4-FFF2-40B4-BE49-F238E27FC236}">
                <a16:creationId xmlns:a16="http://schemas.microsoft.com/office/drawing/2014/main" id="{FED898A3-A489-AA43-A771-E6B36E035BDB}"/>
              </a:ext>
            </a:extLst>
          </p:cNvPr>
          <p:cNvSpPr txBox="1"/>
          <p:nvPr/>
        </p:nvSpPr>
        <p:spPr>
          <a:xfrm rot="16200000">
            <a:off x="-1464390" y="3665721"/>
            <a:ext cx="3594254" cy="461665"/>
          </a:xfrm>
          <a:prstGeom prst="rect">
            <a:avLst/>
          </a:prstGeom>
          <a:solidFill>
            <a:schemeClr val="bg1"/>
          </a:solidFill>
        </p:spPr>
        <p:txBody>
          <a:bodyPr wrap="none" rtlCol="0">
            <a:spAutoFit/>
          </a:bodyPr>
          <a:lstStyle/>
          <a:p>
            <a:r>
              <a:rPr kumimoji="1" lang="en-US" altLang="ja-JP" sz="2400" dirty="0"/>
              <a:t>Relative expression level</a:t>
            </a:r>
            <a:endParaRPr kumimoji="1" lang="ja-JP" altLang="en-US" sz="2400"/>
          </a:p>
        </p:txBody>
      </p:sp>
      <p:sp>
        <p:nvSpPr>
          <p:cNvPr id="22" name="スライド番号プレースホルダー 21">
            <a:extLst>
              <a:ext uri="{FF2B5EF4-FFF2-40B4-BE49-F238E27FC236}">
                <a16:creationId xmlns:a16="http://schemas.microsoft.com/office/drawing/2014/main" id="{63C008D5-EFAF-F348-958F-4AE29728F7B4}"/>
              </a:ext>
            </a:extLst>
          </p:cNvPr>
          <p:cNvSpPr>
            <a:spLocks noGrp="1"/>
          </p:cNvSpPr>
          <p:nvPr>
            <p:ph type="sldNum" sz="quarter" idx="12"/>
          </p:nvPr>
        </p:nvSpPr>
        <p:spPr/>
        <p:txBody>
          <a:bodyPr/>
          <a:lstStyle/>
          <a:p>
            <a:fld id="{FD242490-7246-9146-BA62-C7176B85F9CF}" type="slidenum">
              <a:rPr kumimoji="1" lang="ja-JP" altLang="en-US" smtClean="0"/>
              <a:t>28</a:t>
            </a:fld>
            <a:endParaRPr kumimoji="1" lang="ja-JP" altLang="en-US"/>
          </a:p>
        </p:txBody>
      </p:sp>
    </p:spTree>
    <p:extLst>
      <p:ext uri="{BB962C8B-B14F-4D97-AF65-F5344CB8AC3E}">
        <p14:creationId xmlns:p14="http://schemas.microsoft.com/office/powerpoint/2010/main" val="352166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D06494-5B21-3944-8C64-408667B78FEF}"/>
              </a:ext>
            </a:extLst>
          </p:cNvPr>
          <p:cNvSpPr>
            <a:spLocks noGrp="1"/>
          </p:cNvSpPr>
          <p:nvPr>
            <p:ph type="title"/>
          </p:nvPr>
        </p:nvSpPr>
        <p:spPr/>
        <p:txBody>
          <a:bodyPr/>
          <a:lstStyle/>
          <a:p>
            <a:pPr algn="ctr"/>
            <a:r>
              <a:rPr kumimoji="1" lang="ja-JP" altLang="en-US"/>
              <a:t>側根形成は内鞘細胞</a:t>
            </a:r>
            <a:r>
              <a:rPr kumimoji="1" lang="en-US" altLang="ja-JP" dirty="0"/>
              <a:t>(pericycle)</a:t>
            </a:r>
            <a:r>
              <a:rPr kumimoji="1" lang="ja-JP" altLang="en-US"/>
              <a:t>から始まる</a:t>
            </a:r>
          </a:p>
        </p:txBody>
      </p:sp>
      <p:pic>
        <p:nvPicPr>
          <p:cNvPr id="3" name="図 2">
            <a:extLst>
              <a:ext uri="{FF2B5EF4-FFF2-40B4-BE49-F238E27FC236}">
                <a16:creationId xmlns:a16="http://schemas.microsoft.com/office/drawing/2014/main" id="{34F88FA0-FA59-3F4C-9E0B-CA8B77FF42A2}"/>
              </a:ext>
            </a:extLst>
          </p:cNvPr>
          <p:cNvPicPr>
            <a:picLocks noChangeAspect="1"/>
          </p:cNvPicPr>
          <p:nvPr/>
        </p:nvPicPr>
        <p:blipFill>
          <a:blip r:embed="rId3"/>
          <a:stretch>
            <a:fillRect/>
          </a:stretch>
        </p:blipFill>
        <p:spPr>
          <a:xfrm>
            <a:off x="264538" y="1210688"/>
            <a:ext cx="5969000" cy="4838700"/>
          </a:xfrm>
          <a:prstGeom prst="rect">
            <a:avLst/>
          </a:prstGeom>
        </p:spPr>
      </p:pic>
      <p:sp>
        <p:nvSpPr>
          <p:cNvPr id="4" name="テキスト ボックス 3">
            <a:extLst>
              <a:ext uri="{FF2B5EF4-FFF2-40B4-BE49-F238E27FC236}">
                <a16:creationId xmlns:a16="http://schemas.microsoft.com/office/drawing/2014/main" id="{76ADC0FE-7735-DC44-A341-14C85E6B447E}"/>
              </a:ext>
            </a:extLst>
          </p:cNvPr>
          <p:cNvSpPr txBox="1"/>
          <p:nvPr/>
        </p:nvSpPr>
        <p:spPr>
          <a:xfrm>
            <a:off x="264538" y="6049388"/>
            <a:ext cx="8879462" cy="369332"/>
          </a:xfrm>
          <a:prstGeom prst="rect">
            <a:avLst/>
          </a:prstGeom>
          <a:noFill/>
        </p:spPr>
        <p:txBody>
          <a:bodyPr wrap="square" rtlCol="0">
            <a:spAutoFit/>
          </a:bodyPr>
          <a:lstStyle/>
          <a:p>
            <a:r>
              <a:rPr kumimoji="1" lang="en-US" altLang="ja-JP" dirty="0"/>
              <a:t>P : phloem pole (</a:t>
            </a:r>
            <a:r>
              <a:rPr kumimoji="1" lang="ja-JP" altLang="en-US"/>
              <a:t>師部柱</a:t>
            </a:r>
            <a:r>
              <a:rPr kumimoji="1" lang="en-US" altLang="ja-JP" dirty="0"/>
              <a:t>), X : xylem pole </a:t>
            </a:r>
            <a:r>
              <a:rPr kumimoji="1" lang="ja-JP" altLang="en-US"/>
              <a:t>（木部柱）</a:t>
            </a:r>
            <a:r>
              <a:rPr kumimoji="1" lang="en-US" altLang="ja-JP" dirty="0"/>
              <a:t>, </a:t>
            </a:r>
            <a:r>
              <a:rPr kumimoji="1" lang="ja-JP" altLang="en-US">
                <a:solidFill>
                  <a:srgbClr val="62CADD"/>
                </a:solidFill>
              </a:rPr>
              <a:t>青：</a:t>
            </a:r>
            <a:r>
              <a:rPr kumimoji="1" lang="en-US" altLang="ja-JP" i="1" dirty="0">
                <a:solidFill>
                  <a:srgbClr val="62CADD"/>
                </a:solidFill>
              </a:rPr>
              <a:t>proGATA23:GUS</a:t>
            </a:r>
          </a:p>
        </p:txBody>
      </p:sp>
      <p:sp>
        <p:nvSpPr>
          <p:cNvPr id="7" name="テキスト ボックス 6">
            <a:extLst>
              <a:ext uri="{FF2B5EF4-FFF2-40B4-BE49-F238E27FC236}">
                <a16:creationId xmlns:a16="http://schemas.microsoft.com/office/drawing/2014/main" id="{136B77B8-226C-BC49-AF1C-CC4488660F49}"/>
              </a:ext>
            </a:extLst>
          </p:cNvPr>
          <p:cNvSpPr txBox="1"/>
          <p:nvPr/>
        </p:nvSpPr>
        <p:spPr>
          <a:xfrm>
            <a:off x="6233539" y="1358900"/>
            <a:ext cx="2903603" cy="2031325"/>
          </a:xfrm>
          <a:prstGeom prst="rect">
            <a:avLst/>
          </a:prstGeom>
          <a:noFill/>
        </p:spPr>
        <p:txBody>
          <a:bodyPr wrap="square" rtlCol="0">
            <a:spAutoFit/>
          </a:bodyPr>
          <a:lstStyle/>
          <a:p>
            <a:r>
              <a:rPr kumimoji="1" lang="ja-JP" altLang="en-US"/>
              <a:t>側根は</a:t>
            </a:r>
            <a:r>
              <a:rPr kumimoji="1" lang="en-US" altLang="ja-JP" dirty="0"/>
              <a:t>GATA23</a:t>
            </a:r>
            <a:r>
              <a:rPr kumimoji="1" lang="ja-JP" altLang="en-US"/>
              <a:t>が発現している原生木部に接した</a:t>
            </a:r>
            <a:endParaRPr kumimoji="1" lang="en-US" altLang="ja-JP" dirty="0"/>
          </a:p>
          <a:p>
            <a:r>
              <a:rPr kumimoji="1" lang="ja-JP" altLang="en-US"/>
              <a:t>内鞘細胞</a:t>
            </a:r>
            <a:r>
              <a:rPr kumimoji="1" lang="en-US" altLang="ja-JP" dirty="0"/>
              <a:t> (xylem pole pericycle) </a:t>
            </a:r>
            <a:r>
              <a:rPr kumimoji="1" lang="ja-JP" altLang="en-US"/>
              <a:t>から分化する。</a:t>
            </a:r>
            <a:endParaRPr kumimoji="1" lang="en-US" altLang="ja-JP" dirty="0"/>
          </a:p>
          <a:p>
            <a:endParaRPr kumimoji="1" lang="en-US" altLang="ja-JP" dirty="0"/>
          </a:p>
          <a:p>
            <a:r>
              <a:rPr kumimoji="1" lang="en-US" altLang="ja-JP" dirty="0"/>
              <a:t>GATA23</a:t>
            </a:r>
            <a:r>
              <a:rPr kumimoji="1" lang="ja-JP" altLang="en-US"/>
              <a:t>は側根創始細胞のマーカー。</a:t>
            </a:r>
            <a:endParaRPr kumimoji="1" lang="en-US" altLang="ja-JP" dirty="0"/>
          </a:p>
        </p:txBody>
      </p:sp>
      <p:sp>
        <p:nvSpPr>
          <p:cNvPr id="5" name="スライド番号プレースホルダー 4">
            <a:extLst>
              <a:ext uri="{FF2B5EF4-FFF2-40B4-BE49-F238E27FC236}">
                <a16:creationId xmlns:a16="http://schemas.microsoft.com/office/drawing/2014/main" id="{3594465E-194B-F54F-A04C-9F597EAE70E9}"/>
              </a:ext>
            </a:extLst>
          </p:cNvPr>
          <p:cNvSpPr>
            <a:spLocks noGrp="1"/>
          </p:cNvSpPr>
          <p:nvPr>
            <p:ph type="sldNum" sz="quarter" idx="12"/>
          </p:nvPr>
        </p:nvSpPr>
        <p:spPr/>
        <p:txBody>
          <a:bodyPr/>
          <a:lstStyle/>
          <a:p>
            <a:fld id="{FD242490-7246-9146-BA62-C7176B85F9CF}" type="slidenum">
              <a:rPr kumimoji="1" lang="ja-JP" altLang="en-US" smtClean="0"/>
              <a:t>2</a:t>
            </a:fld>
            <a:endParaRPr kumimoji="1" lang="ja-JP" altLang="en-US"/>
          </a:p>
        </p:txBody>
      </p:sp>
    </p:spTree>
    <p:extLst>
      <p:ext uri="{BB962C8B-B14F-4D97-AF65-F5344CB8AC3E}">
        <p14:creationId xmlns:p14="http://schemas.microsoft.com/office/powerpoint/2010/main" val="97668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0582C-0282-1C4F-A7C7-DA990A56FC8E}"/>
              </a:ext>
            </a:extLst>
          </p:cNvPr>
          <p:cNvSpPr>
            <a:spLocks noGrp="1"/>
          </p:cNvSpPr>
          <p:nvPr>
            <p:ph type="title"/>
          </p:nvPr>
        </p:nvSpPr>
        <p:spPr/>
        <p:txBody>
          <a:bodyPr/>
          <a:lstStyle/>
          <a:p>
            <a:pPr algn="ctr"/>
            <a:r>
              <a:rPr kumimoji="1" lang="ja-JP" altLang="en-US"/>
              <a:t>本研究のまとめ</a:t>
            </a:r>
          </a:p>
        </p:txBody>
      </p:sp>
      <p:graphicFrame>
        <p:nvGraphicFramePr>
          <p:cNvPr id="3" name="表 2">
            <a:extLst>
              <a:ext uri="{FF2B5EF4-FFF2-40B4-BE49-F238E27FC236}">
                <a16:creationId xmlns:a16="http://schemas.microsoft.com/office/drawing/2014/main" id="{E841E66C-89C4-7C42-BB26-F3A1A681233D}"/>
              </a:ext>
            </a:extLst>
          </p:cNvPr>
          <p:cNvGraphicFramePr>
            <a:graphicFrameLocks noGrp="1"/>
          </p:cNvGraphicFramePr>
          <p:nvPr>
            <p:extLst>
              <p:ext uri="{D42A27DB-BD31-4B8C-83A1-F6EECF244321}">
                <p14:modId xmlns:p14="http://schemas.microsoft.com/office/powerpoint/2010/main" val="574718649"/>
              </p:ext>
            </p:extLst>
          </p:nvPr>
        </p:nvGraphicFramePr>
        <p:xfrm>
          <a:off x="445516" y="2319020"/>
          <a:ext cx="8252967" cy="3067304"/>
        </p:xfrm>
        <a:graphic>
          <a:graphicData uri="http://schemas.openxmlformats.org/drawingml/2006/table">
            <a:tbl>
              <a:tblPr firstRow="1" bandRow="1">
                <a:tableStyleId>{5C22544A-7EE6-4342-B048-85BDC9FD1C3A}</a:tableStyleId>
              </a:tblPr>
              <a:tblGrid>
                <a:gridCol w="2750989">
                  <a:extLst>
                    <a:ext uri="{9D8B030D-6E8A-4147-A177-3AD203B41FA5}">
                      <a16:colId xmlns:a16="http://schemas.microsoft.com/office/drawing/2014/main" val="4067826256"/>
                    </a:ext>
                  </a:extLst>
                </a:gridCol>
                <a:gridCol w="2750989">
                  <a:extLst>
                    <a:ext uri="{9D8B030D-6E8A-4147-A177-3AD203B41FA5}">
                      <a16:colId xmlns:a16="http://schemas.microsoft.com/office/drawing/2014/main" val="3533626871"/>
                    </a:ext>
                  </a:extLst>
                </a:gridCol>
                <a:gridCol w="2750989">
                  <a:extLst>
                    <a:ext uri="{9D8B030D-6E8A-4147-A177-3AD203B41FA5}">
                      <a16:colId xmlns:a16="http://schemas.microsoft.com/office/drawing/2014/main" val="1044153826"/>
                    </a:ext>
                  </a:extLst>
                </a:gridCol>
              </a:tblGrid>
              <a:tr h="1738139">
                <a:tc>
                  <a:txBody>
                    <a:bodyPr/>
                    <a:lstStyle/>
                    <a:p>
                      <a:pPr algn="ctr"/>
                      <a:r>
                        <a:rPr kumimoji="1" lang="en-US" altLang="ja-JP" sz="2400" dirty="0"/>
                        <a:t>PIN8</a:t>
                      </a:r>
                      <a:r>
                        <a:rPr kumimoji="1" lang="ja-JP" altLang="en-US" sz="2400"/>
                        <a:t>は側根形成のどのステージで</a:t>
                      </a:r>
                      <a:endParaRPr kumimoji="1" lang="en-US" altLang="ja-JP" sz="2400" dirty="0"/>
                    </a:p>
                    <a:p>
                      <a:pPr algn="ctr"/>
                      <a:r>
                        <a:rPr kumimoji="1" lang="ja-JP" altLang="en-US" sz="2400"/>
                        <a:t>機能するのか</a:t>
                      </a:r>
                    </a:p>
                  </a:txBody>
                  <a:tcPr anchor="ctr"/>
                </a:tc>
                <a:tc>
                  <a:txBody>
                    <a:bodyPr/>
                    <a:lstStyle/>
                    <a:p>
                      <a:pPr algn="ctr"/>
                      <a:r>
                        <a:rPr kumimoji="1" lang="en-US" altLang="ja-JP" sz="2400" dirty="0"/>
                        <a:t>PIN8</a:t>
                      </a:r>
                      <a:r>
                        <a:rPr kumimoji="1" lang="ja-JP" altLang="en-US" sz="2400"/>
                        <a:t>はどの細胞で機能するのか</a:t>
                      </a:r>
                    </a:p>
                  </a:txBody>
                  <a:tcPr anchor="ctr"/>
                </a:tc>
                <a:tc>
                  <a:txBody>
                    <a:bodyPr/>
                    <a:lstStyle/>
                    <a:p>
                      <a:pPr algn="ctr"/>
                      <a:r>
                        <a:rPr kumimoji="1" lang="en-US" altLang="ja-JP" sz="2400" dirty="0"/>
                        <a:t>PIN8</a:t>
                      </a:r>
                      <a:r>
                        <a:rPr kumimoji="1" lang="ja-JP" altLang="en-US" sz="2400"/>
                        <a:t>はどのような機能を果たすのか</a:t>
                      </a:r>
                    </a:p>
                  </a:txBody>
                  <a:tcPr anchor="ctr"/>
                </a:tc>
                <a:extLst>
                  <a:ext uri="{0D108BD9-81ED-4DB2-BD59-A6C34878D82A}">
                    <a16:rowId xmlns:a16="http://schemas.microsoft.com/office/drawing/2014/main" val="1752386007"/>
                  </a:ext>
                </a:extLst>
              </a:tr>
              <a:tr h="1329165">
                <a:tc>
                  <a:txBody>
                    <a:bodyPr/>
                    <a:lstStyle/>
                    <a:p>
                      <a:pPr algn="ctr"/>
                      <a:r>
                        <a:rPr kumimoji="1" lang="ja-JP" altLang="en-US" sz="2400"/>
                        <a:t>側根の出現</a:t>
                      </a:r>
                      <a:endParaRPr kumimoji="1" lang="en-US" altLang="ja-JP" sz="2400" dirty="0"/>
                    </a:p>
                    <a:p>
                      <a:pPr algn="ctr"/>
                      <a:r>
                        <a:rPr kumimoji="1" lang="en-US" altLang="ja-JP" sz="2400" dirty="0"/>
                        <a:t>(LR emergence)</a:t>
                      </a:r>
                      <a:endParaRPr kumimoji="1" lang="ja-JP" altLang="en-US" sz="24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t>篩管細胞内</a:t>
                      </a:r>
                      <a:endParaRPr kumimoji="1" lang="en-US" altLang="ja-JP" sz="2400" dirty="0"/>
                    </a:p>
                  </a:txBody>
                  <a:tcPr anchor="ctr"/>
                </a:tc>
                <a:tc>
                  <a:txBody>
                    <a:bodyPr/>
                    <a:lstStyle/>
                    <a:p>
                      <a:pPr algn="ctr"/>
                      <a:r>
                        <a:rPr kumimoji="1" lang="ja-JP" altLang="en-US" sz="2400"/>
                        <a:t>細胞内の</a:t>
                      </a:r>
                      <a:endParaRPr kumimoji="1" lang="en-US" altLang="ja-JP" sz="2400" dirty="0"/>
                    </a:p>
                    <a:p>
                      <a:pPr algn="ctr"/>
                      <a:r>
                        <a:rPr kumimoji="1" lang="ja-JP" altLang="en-US" sz="2400"/>
                        <a:t>オーキシンの</a:t>
                      </a:r>
                      <a:endParaRPr kumimoji="1" lang="en-US" altLang="ja-JP" sz="2400" dirty="0"/>
                    </a:p>
                    <a:p>
                      <a:pPr algn="ctr"/>
                      <a:r>
                        <a:rPr kumimoji="1" lang="ja-JP" altLang="en-US" sz="2400"/>
                        <a:t>恒常性維持</a:t>
                      </a:r>
                    </a:p>
                  </a:txBody>
                  <a:tcPr anchor="ctr"/>
                </a:tc>
                <a:extLst>
                  <a:ext uri="{0D108BD9-81ED-4DB2-BD59-A6C34878D82A}">
                    <a16:rowId xmlns:a16="http://schemas.microsoft.com/office/drawing/2014/main" val="2036890699"/>
                  </a:ext>
                </a:extLst>
              </a:tr>
            </a:tbl>
          </a:graphicData>
        </a:graphic>
      </p:graphicFrame>
      <p:sp>
        <p:nvSpPr>
          <p:cNvPr id="4" name="スライド番号プレースホルダー 3">
            <a:extLst>
              <a:ext uri="{FF2B5EF4-FFF2-40B4-BE49-F238E27FC236}">
                <a16:creationId xmlns:a16="http://schemas.microsoft.com/office/drawing/2014/main" id="{D040E8AF-6352-7947-9F5B-3390F3133618}"/>
              </a:ext>
            </a:extLst>
          </p:cNvPr>
          <p:cNvSpPr>
            <a:spLocks noGrp="1"/>
          </p:cNvSpPr>
          <p:nvPr>
            <p:ph type="sldNum" sz="quarter" idx="12"/>
          </p:nvPr>
        </p:nvSpPr>
        <p:spPr/>
        <p:txBody>
          <a:bodyPr/>
          <a:lstStyle/>
          <a:p>
            <a:fld id="{FD242490-7246-9146-BA62-C7176B85F9CF}" type="slidenum">
              <a:rPr kumimoji="1" lang="ja-JP" altLang="en-US" smtClean="0"/>
              <a:t>29</a:t>
            </a:fld>
            <a:endParaRPr kumimoji="1" lang="ja-JP" altLang="en-US"/>
          </a:p>
        </p:txBody>
      </p:sp>
    </p:spTree>
    <p:extLst>
      <p:ext uri="{BB962C8B-B14F-4D97-AF65-F5344CB8AC3E}">
        <p14:creationId xmlns:p14="http://schemas.microsoft.com/office/powerpoint/2010/main" val="1738721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61337-ACF3-E94A-BB79-DDD833D55B3A}"/>
              </a:ext>
            </a:extLst>
          </p:cNvPr>
          <p:cNvSpPr>
            <a:spLocks noGrp="1"/>
          </p:cNvSpPr>
          <p:nvPr>
            <p:ph type="title"/>
          </p:nvPr>
        </p:nvSpPr>
        <p:spPr/>
        <p:txBody>
          <a:bodyPr/>
          <a:lstStyle/>
          <a:p>
            <a:pPr algn="ctr"/>
            <a:r>
              <a:rPr kumimoji="1" lang="ja-JP" altLang="en-US"/>
              <a:t>側根形成過程</a:t>
            </a:r>
          </a:p>
        </p:txBody>
      </p:sp>
      <p:sp>
        <p:nvSpPr>
          <p:cNvPr id="4" name="テキスト ボックス 3">
            <a:extLst>
              <a:ext uri="{FF2B5EF4-FFF2-40B4-BE49-F238E27FC236}">
                <a16:creationId xmlns:a16="http://schemas.microsoft.com/office/drawing/2014/main" id="{BD88A9C0-EDDC-8B47-B189-B85E229EDDFE}"/>
              </a:ext>
            </a:extLst>
          </p:cNvPr>
          <p:cNvSpPr txBox="1"/>
          <p:nvPr/>
        </p:nvSpPr>
        <p:spPr>
          <a:xfrm>
            <a:off x="295835" y="1263665"/>
            <a:ext cx="8552329" cy="5355312"/>
          </a:xfrm>
          <a:prstGeom prst="rect">
            <a:avLst/>
          </a:prstGeom>
          <a:noFill/>
        </p:spPr>
        <p:txBody>
          <a:bodyPr wrap="square" rtlCol="0">
            <a:spAutoFit/>
          </a:bodyPr>
          <a:lstStyle/>
          <a:p>
            <a:pPr marL="342900" indent="-342900">
              <a:buAutoNum type="arabicPeriod"/>
            </a:pPr>
            <a:r>
              <a:rPr kumimoji="1" lang="ja-JP" altLang="en-US"/>
              <a:t>側根形成の位置決定</a:t>
            </a:r>
            <a:r>
              <a:rPr kumimoji="1" lang="en-US" altLang="ja-JP" dirty="0"/>
              <a:t> (LR positioning) : </a:t>
            </a:r>
            <a:r>
              <a:rPr kumimoji="1" lang="ja-JP" altLang="en-US"/>
              <a:t>側根創始細胞</a:t>
            </a:r>
            <a:r>
              <a:rPr kumimoji="1" lang="en-US" altLang="ja-JP" dirty="0"/>
              <a:t>(LR founder cells)</a:t>
            </a:r>
            <a:r>
              <a:rPr kumimoji="1" lang="ja-JP" altLang="en-US"/>
              <a:t>の決定</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solidFill>
                  <a:srgbClr val="FF0000"/>
                </a:solidFill>
              </a:rPr>
              <a:t>側根形成の開始</a:t>
            </a:r>
            <a:r>
              <a:rPr kumimoji="1" lang="en-US" altLang="ja-JP" dirty="0">
                <a:solidFill>
                  <a:srgbClr val="FF0000"/>
                </a:solidFill>
              </a:rPr>
              <a:t> (LR initiation) : </a:t>
            </a:r>
            <a:r>
              <a:rPr kumimoji="1" lang="ja-JP" altLang="en-US">
                <a:solidFill>
                  <a:srgbClr val="FF0000"/>
                </a:solidFill>
              </a:rPr>
              <a:t>側根創始細胞の非対称分裂が始まる</a:t>
            </a:r>
            <a:endParaRPr kumimoji="1" lang="en-US" altLang="ja-JP" dirty="0">
              <a:solidFill>
                <a:srgbClr val="FF0000"/>
              </a:solidFill>
            </a:endParaRPr>
          </a:p>
          <a:p>
            <a:pPr marL="342900" indent="-342900">
              <a:buAutoNum type="arabicPeriod"/>
            </a:pPr>
            <a:endParaRPr kumimoji="1" lang="en-US" altLang="ja-JP" dirty="0"/>
          </a:p>
          <a:p>
            <a:pPr marL="342900" indent="-342900">
              <a:buAutoNum type="arabicPeriod"/>
            </a:pPr>
            <a:r>
              <a:rPr kumimoji="1" lang="ja-JP" altLang="en-US"/>
              <a:t>側根の成長</a:t>
            </a:r>
            <a:r>
              <a:rPr kumimoji="1" lang="en-US" altLang="ja-JP" dirty="0"/>
              <a:t> (LR outgrowth) : </a:t>
            </a:r>
            <a:r>
              <a:rPr kumimoji="1" lang="ja-JP" altLang="en-US"/>
              <a:t>側根が成長していく</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t>側根の出現</a:t>
            </a:r>
            <a:r>
              <a:rPr kumimoji="1" lang="en-US" altLang="ja-JP" dirty="0"/>
              <a:t> (LR emergence) : </a:t>
            </a:r>
            <a:r>
              <a:rPr kumimoji="1" lang="ja-JP" altLang="en-US"/>
              <a:t>側根が内皮、皮層、表皮細胞を突破し出現する</a:t>
            </a:r>
            <a:endParaRPr kumimoji="1" lang="en-US" altLang="ja-JP" dirty="0"/>
          </a:p>
          <a:p>
            <a:endParaRPr kumimoji="1" lang="en-US" altLang="ja-JP" dirty="0"/>
          </a:p>
          <a:p>
            <a:endParaRPr kumimoji="1" lang="en-US" altLang="ja-JP" dirty="0"/>
          </a:p>
          <a:p>
            <a:r>
              <a:rPr kumimoji="1" lang="ja-JP" altLang="en-US"/>
              <a:t>　　　</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pic>
        <p:nvPicPr>
          <p:cNvPr id="7" name="図 6">
            <a:extLst>
              <a:ext uri="{FF2B5EF4-FFF2-40B4-BE49-F238E27FC236}">
                <a16:creationId xmlns:a16="http://schemas.microsoft.com/office/drawing/2014/main" id="{323B9E68-8A8E-DA46-AA6F-FE2EE3EDA066}"/>
              </a:ext>
            </a:extLst>
          </p:cNvPr>
          <p:cNvPicPr>
            <a:picLocks noChangeAspect="1"/>
          </p:cNvPicPr>
          <p:nvPr/>
        </p:nvPicPr>
        <p:blipFill>
          <a:blip r:embed="rId2"/>
          <a:stretch>
            <a:fillRect/>
          </a:stretch>
        </p:blipFill>
        <p:spPr>
          <a:xfrm>
            <a:off x="-1" y="4595771"/>
            <a:ext cx="9144000" cy="1466681"/>
          </a:xfrm>
          <a:prstGeom prst="rect">
            <a:avLst/>
          </a:prstGeom>
        </p:spPr>
      </p:pic>
      <p:sp>
        <p:nvSpPr>
          <p:cNvPr id="8" name="テキスト ボックス 7">
            <a:extLst>
              <a:ext uri="{FF2B5EF4-FFF2-40B4-BE49-F238E27FC236}">
                <a16:creationId xmlns:a16="http://schemas.microsoft.com/office/drawing/2014/main" id="{088F8CCE-EC64-1448-B017-F61E5BD15CB5}"/>
              </a:ext>
            </a:extLst>
          </p:cNvPr>
          <p:cNvSpPr txBox="1"/>
          <p:nvPr/>
        </p:nvSpPr>
        <p:spPr>
          <a:xfrm>
            <a:off x="1877568" y="5502899"/>
            <a:ext cx="743712" cy="923330"/>
          </a:xfrm>
          <a:prstGeom prst="rect">
            <a:avLst/>
          </a:prstGeom>
          <a:solidFill>
            <a:schemeClr val="bg1"/>
          </a:solidFill>
        </p:spPr>
        <p:txBody>
          <a:bodyPr wrap="square" rtlCol="0">
            <a:spAutoFit/>
          </a:bodyPr>
          <a:lstStyle/>
          <a:p>
            <a:r>
              <a:rPr kumimoji="1" lang="ja-JP" altLang="en-US"/>
              <a:t>基部</a:t>
            </a:r>
            <a:endParaRPr kumimoji="1" lang="en-US" altLang="ja-JP" dirty="0"/>
          </a:p>
          <a:p>
            <a:r>
              <a:rPr kumimoji="1" lang="ja-JP" altLang="en-US"/>
              <a:t>メリステム</a:t>
            </a:r>
          </a:p>
        </p:txBody>
      </p:sp>
      <p:sp>
        <p:nvSpPr>
          <p:cNvPr id="9" name="テキスト ボックス 8">
            <a:extLst>
              <a:ext uri="{FF2B5EF4-FFF2-40B4-BE49-F238E27FC236}">
                <a16:creationId xmlns:a16="http://schemas.microsoft.com/office/drawing/2014/main" id="{F6BE1B06-8487-2B4E-AA05-64920753E54B}"/>
              </a:ext>
            </a:extLst>
          </p:cNvPr>
          <p:cNvSpPr txBox="1"/>
          <p:nvPr/>
        </p:nvSpPr>
        <p:spPr>
          <a:xfrm>
            <a:off x="603504" y="5594339"/>
            <a:ext cx="1162498" cy="369332"/>
          </a:xfrm>
          <a:prstGeom prst="rect">
            <a:avLst/>
          </a:prstGeom>
          <a:solidFill>
            <a:schemeClr val="bg1"/>
          </a:solidFill>
        </p:spPr>
        <p:txBody>
          <a:bodyPr wrap="none" rtlCol="0">
            <a:spAutoFit/>
          </a:bodyPr>
          <a:lstStyle/>
          <a:p>
            <a:r>
              <a:rPr kumimoji="1" lang="ja-JP" altLang="en-US"/>
              <a:t>メリステム</a:t>
            </a:r>
          </a:p>
        </p:txBody>
      </p:sp>
      <p:sp>
        <p:nvSpPr>
          <p:cNvPr id="11" name="テキスト ボックス 10">
            <a:extLst>
              <a:ext uri="{FF2B5EF4-FFF2-40B4-BE49-F238E27FC236}">
                <a16:creationId xmlns:a16="http://schemas.microsoft.com/office/drawing/2014/main" id="{196C771E-F06A-2043-BBD1-0CD9A521E6BC}"/>
              </a:ext>
            </a:extLst>
          </p:cNvPr>
          <p:cNvSpPr txBox="1"/>
          <p:nvPr/>
        </p:nvSpPr>
        <p:spPr>
          <a:xfrm>
            <a:off x="5653363" y="5585719"/>
            <a:ext cx="1107996" cy="646331"/>
          </a:xfrm>
          <a:prstGeom prst="rect">
            <a:avLst/>
          </a:prstGeom>
          <a:solidFill>
            <a:schemeClr val="bg1"/>
          </a:solidFill>
        </p:spPr>
        <p:txBody>
          <a:bodyPr wrap="none" rtlCol="0">
            <a:spAutoFit/>
          </a:bodyPr>
          <a:lstStyle/>
          <a:p>
            <a:r>
              <a:rPr kumimoji="1" lang="ja-JP" altLang="en-US"/>
              <a:t>側根形成</a:t>
            </a:r>
            <a:endParaRPr kumimoji="1" lang="en-US" altLang="ja-JP" dirty="0"/>
          </a:p>
          <a:p>
            <a:r>
              <a:rPr kumimoji="1" lang="ja-JP" altLang="en-US"/>
              <a:t>開始領域</a:t>
            </a:r>
          </a:p>
        </p:txBody>
      </p:sp>
      <p:sp>
        <p:nvSpPr>
          <p:cNvPr id="12" name="テキスト ボックス 11">
            <a:extLst>
              <a:ext uri="{FF2B5EF4-FFF2-40B4-BE49-F238E27FC236}">
                <a16:creationId xmlns:a16="http://schemas.microsoft.com/office/drawing/2014/main" id="{5E72EA22-9C89-E64E-A6C9-AD03C3AC7702}"/>
              </a:ext>
            </a:extLst>
          </p:cNvPr>
          <p:cNvSpPr txBox="1"/>
          <p:nvPr/>
        </p:nvSpPr>
        <p:spPr>
          <a:xfrm>
            <a:off x="7654307" y="5511288"/>
            <a:ext cx="1107996" cy="646331"/>
          </a:xfrm>
          <a:prstGeom prst="rect">
            <a:avLst/>
          </a:prstGeom>
          <a:solidFill>
            <a:schemeClr val="bg1"/>
          </a:solidFill>
        </p:spPr>
        <p:txBody>
          <a:bodyPr wrap="none" rtlCol="0">
            <a:spAutoFit/>
          </a:bodyPr>
          <a:lstStyle/>
          <a:p>
            <a:r>
              <a:rPr kumimoji="1" lang="ja-JP" altLang="en-US"/>
              <a:t>側根出現</a:t>
            </a:r>
            <a:endParaRPr kumimoji="1" lang="en-US" altLang="ja-JP" dirty="0"/>
          </a:p>
          <a:p>
            <a:r>
              <a:rPr kumimoji="1" lang="ja-JP" altLang="en-US"/>
              <a:t>領域</a:t>
            </a:r>
          </a:p>
        </p:txBody>
      </p:sp>
      <p:sp>
        <p:nvSpPr>
          <p:cNvPr id="13" name="テキスト ボックス 12">
            <a:extLst>
              <a:ext uri="{FF2B5EF4-FFF2-40B4-BE49-F238E27FC236}">
                <a16:creationId xmlns:a16="http://schemas.microsoft.com/office/drawing/2014/main" id="{0A8D76E3-9E11-7B40-917B-FAA2F8EF7579}"/>
              </a:ext>
            </a:extLst>
          </p:cNvPr>
          <p:cNvSpPr txBox="1"/>
          <p:nvPr/>
        </p:nvSpPr>
        <p:spPr>
          <a:xfrm>
            <a:off x="3719220" y="5585081"/>
            <a:ext cx="1194156" cy="646331"/>
          </a:xfrm>
          <a:prstGeom prst="rect">
            <a:avLst/>
          </a:prstGeom>
          <a:solidFill>
            <a:schemeClr val="bg1"/>
          </a:solidFill>
        </p:spPr>
        <p:txBody>
          <a:bodyPr wrap="square" rtlCol="0">
            <a:spAutoFit/>
          </a:bodyPr>
          <a:lstStyle/>
          <a:p>
            <a:r>
              <a:rPr kumimoji="1" lang="ja-JP" altLang="en-US"/>
              <a:t>核移行領域</a:t>
            </a:r>
          </a:p>
        </p:txBody>
      </p:sp>
      <p:sp>
        <p:nvSpPr>
          <p:cNvPr id="15" name="テキスト ボックス 14">
            <a:extLst>
              <a:ext uri="{FF2B5EF4-FFF2-40B4-BE49-F238E27FC236}">
                <a16:creationId xmlns:a16="http://schemas.microsoft.com/office/drawing/2014/main" id="{5615939C-CF57-DC4E-9334-FD5C816E33F8}"/>
              </a:ext>
            </a:extLst>
          </p:cNvPr>
          <p:cNvSpPr txBox="1"/>
          <p:nvPr/>
        </p:nvSpPr>
        <p:spPr>
          <a:xfrm>
            <a:off x="6792074" y="6418605"/>
            <a:ext cx="2351926" cy="369332"/>
          </a:xfrm>
          <a:prstGeom prst="rect">
            <a:avLst/>
          </a:prstGeom>
          <a:noFill/>
        </p:spPr>
        <p:txBody>
          <a:bodyPr wrap="none" rtlCol="0">
            <a:spAutoFit/>
          </a:bodyPr>
          <a:lstStyle/>
          <a:p>
            <a:r>
              <a:rPr kumimoji="1" lang="en-US" altLang="ja-JP" dirty="0"/>
              <a:t>(</a:t>
            </a:r>
            <a:r>
              <a:rPr kumimoji="1" lang="en-US" altLang="ja-JP" dirty="0" err="1"/>
              <a:t>Lavenus</a:t>
            </a:r>
            <a:r>
              <a:rPr kumimoji="1" lang="en-US" altLang="ja-JP" dirty="0"/>
              <a:t> et al. 2013)</a:t>
            </a:r>
            <a:endParaRPr kumimoji="1" lang="ja-JP" altLang="en-US"/>
          </a:p>
        </p:txBody>
      </p:sp>
      <p:sp>
        <p:nvSpPr>
          <p:cNvPr id="16" name="正方形/長方形 15">
            <a:extLst>
              <a:ext uri="{FF2B5EF4-FFF2-40B4-BE49-F238E27FC236}">
                <a16:creationId xmlns:a16="http://schemas.microsoft.com/office/drawing/2014/main" id="{FD0749BC-B711-0546-9843-3B3220E69C2C}"/>
              </a:ext>
            </a:extLst>
          </p:cNvPr>
          <p:cNvSpPr/>
          <p:nvPr/>
        </p:nvSpPr>
        <p:spPr>
          <a:xfrm>
            <a:off x="295835" y="3763025"/>
            <a:ext cx="283285" cy="283285"/>
          </a:xfrm>
          <a:prstGeom prst="rect">
            <a:avLst/>
          </a:prstGeom>
          <a:solidFill>
            <a:srgbClr val="6FB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766A000-754B-304D-9FC7-D5A236E0F377}"/>
              </a:ext>
            </a:extLst>
          </p:cNvPr>
          <p:cNvSpPr/>
          <p:nvPr/>
        </p:nvSpPr>
        <p:spPr>
          <a:xfrm>
            <a:off x="295834" y="4130696"/>
            <a:ext cx="283285" cy="283285"/>
          </a:xfrm>
          <a:prstGeom prst="rect">
            <a:avLst/>
          </a:prstGeom>
          <a:solidFill>
            <a:srgbClr val="F893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856F136-988B-7641-B74D-82C706400CDB}"/>
              </a:ext>
            </a:extLst>
          </p:cNvPr>
          <p:cNvSpPr txBox="1"/>
          <p:nvPr/>
        </p:nvSpPr>
        <p:spPr>
          <a:xfrm>
            <a:off x="603504" y="3727155"/>
            <a:ext cx="774571" cy="369332"/>
          </a:xfrm>
          <a:prstGeom prst="rect">
            <a:avLst/>
          </a:prstGeom>
          <a:noFill/>
        </p:spPr>
        <p:txBody>
          <a:bodyPr wrap="none" rtlCol="0">
            <a:spAutoFit/>
          </a:bodyPr>
          <a:lstStyle/>
          <a:p>
            <a:r>
              <a:rPr kumimoji="1" lang="en-US" altLang="ja-JP" dirty="0"/>
              <a:t>: DR5</a:t>
            </a:r>
            <a:endParaRPr kumimoji="1" lang="ja-JP" altLang="en-US"/>
          </a:p>
        </p:txBody>
      </p:sp>
      <p:sp>
        <p:nvSpPr>
          <p:cNvPr id="19" name="テキスト ボックス 18">
            <a:extLst>
              <a:ext uri="{FF2B5EF4-FFF2-40B4-BE49-F238E27FC236}">
                <a16:creationId xmlns:a16="http://schemas.microsoft.com/office/drawing/2014/main" id="{7AF0A653-920F-6043-9ED8-457FA7077F37}"/>
              </a:ext>
            </a:extLst>
          </p:cNvPr>
          <p:cNvSpPr txBox="1"/>
          <p:nvPr/>
        </p:nvSpPr>
        <p:spPr>
          <a:xfrm>
            <a:off x="605633" y="4096487"/>
            <a:ext cx="1236236" cy="369332"/>
          </a:xfrm>
          <a:prstGeom prst="rect">
            <a:avLst/>
          </a:prstGeom>
          <a:noFill/>
        </p:spPr>
        <p:txBody>
          <a:bodyPr wrap="none" rtlCol="0">
            <a:spAutoFit/>
          </a:bodyPr>
          <a:lstStyle/>
          <a:p>
            <a:r>
              <a:rPr kumimoji="1" lang="en-US" altLang="ja-JP" dirty="0"/>
              <a:t>: </a:t>
            </a:r>
            <a:r>
              <a:rPr kumimoji="1" lang="ja-JP" altLang="en-US"/>
              <a:t>内鞘細胞</a:t>
            </a:r>
          </a:p>
        </p:txBody>
      </p:sp>
      <p:sp>
        <p:nvSpPr>
          <p:cNvPr id="3" name="スライド番号プレースホルダー 2">
            <a:extLst>
              <a:ext uri="{FF2B5EF4-FFF2-40B4-BE49-F238E27FC236}">
                <a16:creationId xmlns:a16="http://schemas.microsoft.com/office/drawing/2014/main" id="{735A4579-0503-8145-B359-36AAC338E620}"/>
              </a:ext>
            </a:extLst>
          </p:cNvPr>
          <p:cNvSpPr>
            <a:spLocks noGrp="1"/>
          </p:cNvSpPr>
          <p:nvPr>
            <p:ph type="sldNum" sz="quarter" idx="12"/>
          </p:nvPr>
        </p:nvSpPr>
        <p:spPr/>
        <p:txBody>
          <a:bodyPr/>
          <a:lstStyle/>
          <a:p>
            <a:fld id="{FD242490-7246-9146-BA62-C7176B85F9CF}" type="slidenum">
              <a:rPr kumimoji="1" lang="ja-JP" altLang="en-US" smtClean="0"/>
              <a:t>3</a:t>
            </a:fld>
            <a:endParaRPr kumimoji="1" lang="ja-JP" altLang="en-US"/>
          </a:p>
        </p:txBody>
      </p:sp>
    </p:spTree>
    <p:extLst>
      <p:ext uri="{BB962C8B-B14F-4D97-AF65-F5344CB8AC3E}">
        <p14:creationId xmlns:p14="http://schemas.microsoft.com/office/powerpoint/2010/main" val="2769985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D97231-C86B-9C4B-B38D-D1252B69FAF8}"/>
              </a:ext>
            </a:extLst>
          </p:cNvPr>
          <p:cNvSpPr>
            <a:spLocks noGrp="1"/>
          </p:cNvSpPr>
          <p:nvPr>
            <p:ph type="title"/>
          </p:nvPr>
        </p:nvSpPr>
        <p:spPr/>
        <p:txBody>
          <a:bodyPr anchor="ctr">
            <a:normAutofit/>
          </a:bodyPr>
          <a:lstStyle/>
          <a:p>
            <a:pPr algn="ctr">
              <a:lnSpc>
                <a:spcPct val="100000"/>
              </a:lnSpc>
            </a:pPr>
            <a:r>
              <a:rPr lang="ja-JP" altLang="en-US"/>
              <a:t>核移行領域では側根創始細胞の核が</a:t>
            </a:r>
            <a:br>
              <a:rPr lang="en-US" altLang="ja-JP" dirty="0"/>
            </a:br>
            <a:r>
              <a:rPr lang="ja-JP" altLang="en-US"/>
              <a:t>共通の細胞壁側に移動する</a:t>
            </a:r>
            <a:endParaRPr kumimoji="1" lang="ja-JP" altLang="en-US"/>
          </a:p>
        </p:txBody>
      </p:sp>
      <p:sp>
        <p:nvSpPr>
          <p:cNvPr id="4" name="テキスト ボックス 3">
            <a:extLst>
              <a:ext uri="{FF2B5EF4-FFF2-40B4-BE49-F238E27FC236}">
                <a16:creationId xmlns:a16="http://schemas.microsoft.com/office/drawing/2014/main" id="{F8864C9A-E288-9F48-81D1-63D39EB24A57}"/>
              </a:ext>
            </a:extLst>
          </p:cNvPr>
          <p:cNvSpPr txBox="1"/>
          <p:nvPr/>
        </p:nvSpPr>
        <p:spPr>
          <a:xfrm>
            <a:off x="7099851" y="6301630"/>
            <a:ext cx="2044149" cy="369332"/>
          </a:xfrm>
          <a:prstGeom prst="rect">
            <a:avLst/>
          </a:prstGeom>
          <a:noFill/>
        </p:spPr>
        <p:txBody>
          <a:bodyPr wrap="none" rtlCol="0">
            <a:spAutoFit/>
          </a:bodyPr>
          <a:lstStyle/>
          <a:p>
            <a:r>
              <a:rPr kumimoji="1" lang="en-US" altLang="ja-JP" dirty="0"/>
              <a:t>(</a:t>
            </a:r>
            <a:r>
              <a:rPr kumimoji="1" lang="en-US" altLang="ja-JP" dirty="0" err="1"/>
              <a:t>Joop</a:t>
            </a:r>
            <a:r>
              <a:rPr kumimoji="1" lang="en-US" altLang="ja-JP" dirty="0"/>
              <a:t> et al. 2015)</a:t>
            </a:r>
            <a:endParaRPr kumimoji="1" lang="ja-JP" altLang="en-US"/>
          </a:p>
        </p:txBody>
      </p:sp>
      <p:grpSp>
        <p:nvGrpSpPr>
          <p:cNvPr id="14" name="グループ化 13">
            <a:extLst>
              <a:ext uri="{FF2B5EF4-FFF2-40B4-BE49-F238E27FC236}">
                <a16:creationId xmlns:a16="http://schemas.microsoft.com/office/drawing/2014/main" id="{DBD20A35-EC06-5046-9E78-64A02536A7B3}"/>
              </a:ext>
            </a:extLst>
          </p:cNvPr>
          <p:cNvGrpSpPr/>
          <p:nvPr/>
        </p:nvGrpSpPr>
        <p:grpSpPr>
          <a:xfrm>
            <a:off x="1968500" y="1531261"/>
            <a:ext cx="5207000" cy="4562872"/>
            <a:chOff x="1968500" y="1531261"/>
            <a:chExt cx="5207000" cy="4562872"/>
          </a:xfrm>
        </p:grpSpPr>
        <p:grpSp>
          <p:nvGrpSpPr>
            <p:cNvPr id="11" name="グループ化 10">
              <a:extLst>
                <a:ext uri="{FF2B5EF4-FFF2-40B4-BE49-F238E27FC236}">
                  <a16:creationId xmlns:a16="http://schemas.microsoft.com/office/drawing/2014/main" id="{BF9B8A25-891E-0C4C-B204-1BD395E55F6F}"/>
                </a:ext>
              </a:extLst>
            </p:cNvPr>
            <p:cNvGrpSpPr/>
            <p:nvPr/>
          </p:nvGrpSpPr>
          <p:grpSpPr>
            <a:xfrm>
              <a:off x="1968500" y="1531261"/>
              <a:ext cx="5207000" cy="4562872"/>
              <a:chOff x="1968500" y="1531261"/>
              <a:chExt cx="5207000" cy="4562872"/>
            </a:xfrm>
          </p:grpSpPr>
          <p:grpSp>
            <p:nvGrpSpPr>
              <p:cNvPr id="8" name="グループ化 7">
                <a:extLst>
                  <a:ext uri="{FF2B5EF4-FFF2-40B4-BE49-F238E27FC236}">
                    <a16:creationId xmlns:a16="http://schemas.microsoft.com/office/drawing/2014/main" id="{1F68ECD5-3A76-C04C-AC0D-3245E463CB79}"/>
                  </a:ext>
                </a:extLst>
              </p:cNvPr>
              <p:cNvGrpSpPr/>
              <p:nvPr/>
            </p:nvGrpSpPr>
            <p:grpSpPr>
              <a:xfrm>
                <a:off x="1968500" y="1531261"/>
                <a:ext cx="5207000" cy="4562872"/>
                <a:chOff x="1968500" y="1531261"/>
                <a:chExt cx="5207000" cy="4562872"/>
              </a:xfrm>
            </p:grpSpPr>
            <p:pic>
              <p:nvPicPr>
                <p:cNvPr id="3" name="図 2">
                  <a:extLst>
                    <a:ext uri="{FF2B5EF4-FFF2-40B4-BE49-F238E27FC236}">
                      <a16:creationId xmlns:a16="http://schemas.microsoft.com/office/drawing/2014/main" id="{AB5D38E1-164F-FC4F-B1FC-412D21191767}"/>
                    </a:ext>
                  </a:extLst>
                </p:cNvPr>
                <p:cNvPicPr>
                  <a:picLocks noChangeAspect="1"/>
                </p:cNvPicPr>
                <p:nvPr/>
              </p:nvPicPr>
              <p:blipFill>
                <a:blip r:embed="rId2"/>
                <a:stretch>
                  <a:fillRect/>
                </a:stretch>
              </p:blipFill>
              <p:spPr>
                <a:xfrm>
                  <a:off x="1968500" y="1839633"/>
                  <a:ext cx="5207000" cy="4254500"/>
                </a:xfrm>
                <a:prstGeom prst="rect">
                  <a:avLst/>
                </a:prstGeom>
              </p:spPr>
            </p:pic>
            <p:sp>
              <p:nvSpPr>
                <p:cNvPr id="5" name="テキスト ボックス 4">
                  <a:extLst>
                    <a:ext uri="{FF2B5EF4-FFF2-40B4-BE49-F238E27FC236}">
                      <a16:creationId xmlns:a16="http://schemas.microsoft.com/office/drawing/2014/main" id="{F0CAD7E6-5F15-9D47-940F-7E4D200FB2BF}"/>
                    </a:ext>
                  </a:extLst>
                </p:cNvPr>
                <p:cNvSpPr txBox="1"/>
                <p:nvPr/>
              </p:nvSpPr>
              <p:spPr>
                <a:xfrm>
                  <a:off x="3535680" y="2852928"/>
                  <a:ext cx="1538344" cy="2031325"/>
                </a:xfrm>
                <a:prstGeom prst="rect">
                  <a:avLst/>
                </a:prstGeom>
                <a:solidFill>
                  <a:schemeClr val="bg1"/>
                </a:solidFill>
              </p:spPr>
              <p:txBody>
                <a:bodyPr wrap="square" rtlCol="0">
                  <a:spAutoFit/>
                </a:bodyPr>
                <a:lstStyle/>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6" name="テキスト ボックス 5">
                  <a:extLst>
                    <a:ext uri="{FF2B5EF4-FFF2-40B4-BE49-F238E27FC236}">
                      <a16:creationId xmlns:a16="http://schemas.microsoft.com/office/drawing/2014/main" id="{2C981267-FE6C-004C-9ACD-D3D14543E655}"/>
                    </a:ext>
                  </a:extLst>
                </p:cNvPr>
                <p:cNvSpPr txBox="1"/>
                <p:nvPr/>
              </p:nvSpPr>
              <p:spPr>
                <a:xfrm>
                  <a:off x="6918960" y="2909149"/>
                  <a:ext cx="256540" cy="2031325"/>
                </a:xfrm>
                <a:prstGeom prst="rect">
                  <a:avLst/>
                </a:prstGeom>
                <a:solidFill>
                  <a:schemeClr val="bg1"/>
                </a:solidFill>
              </p:spPr>
              <p:txBody>
                <a:bodyPr wrap="square" rtlCol="0">
                  <a:spAutoFit/>
                </a:bodyPr>
                <a:lstStyle/>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7" name="テキスト ボックス 6">
                  <a:extLst>
                    <a:ext uri="{FF2B5EF4-FFF2-40B4-BE49-F238E27FC236}">
                      <a16:creationId xmlns:a16="http://schemas.microsoft.com/office/drawing/2014/main" id="{F34B2AA4-4FA7-8E4E-A1A3-9F6708401FE7}"/>
                    </a:ext>
                  </a:extLst>
                </p:cNvPr>
                <p:cNvSpPr txBox="1"/>
                <p:nvPr/>
              </p:nvSpPr>
              <p:spPr>
                <a:xfrm>
                  <a:off x="3127248" y="1531261"/>
                  <a:ext cx="1538344" cy="369332"/>
                </a:xfrm>
                <a:prstGeom prst="rect">
                  <a:avLst/>
                </a:prstGeom>
                <a:solidFill>
                  <a:schemeClr val="bg1"/>
                </a:solidFill>
              </p:spPr>
              <p:txBody>
                <a:bodyPr wrap="square" rtlCol="0">
                  <a:spAutoFit/>
                </a:bodyPr>
                <a:lstStyle/>
                <a:p>
                  <a:endParaRPr kumimoji="1" lang="en-US" altLang="ja-JP" dirty="0"/>
                </a:p>
              </p:txBody>
            </p:sp>
          </p:grpSp>
          <p:sp>
            <p:nvSpPr>
              <p:cNvPr id="9" name="テキスト ボックス 8">
                <a:extLst>
                  <a:ext uri="{FF2B5EF4-FFF2-40B4-BE49-F238E27FC236}">
                    <a16:creationId xmlns:a16="http://schemas.microsoft.com/office/drawing/2014/main" id="{5E3C1306-85C6-0B48-8325-A138D7CED6E1}"/>
                  </a:ext>
                </a:extLst>
              </p:cNvPr>
              <p:cNvSpPr txBox="1"/>
              <p:nvPr/>
            </p:nvSpPr>
            <p:spPr>
              <a:xfrm>
                <a:off x="2279904" y="2267712"/>
                <a:ext cx="158495" cy="487680"/>
              </a:xfrm>
              <a:prstGeom prst="rect">
                <a:avLst/>
              </a:prstGeom>
              <a:solidFill>
                <a:srgbClr val="41FFFF"/>
              </a:solidFill>
            </p:spPr>
            <p:txBody>
              <a:bodyPr wrap="square" rtlCol="0">
                <a:spAutoFit/>
              </a:bodyPr>
              <a:lstStyle/>
              <a:p>
                <a:endParaRPr kumimoji="1" lang="ja-JP" altLang="en-US"/>
              </a:p>
            </p:txBody>
          </p:sp>
          <p:sp>
            <p:nvSpPr>
              <p:cNvPr id="10" name="テキスト ボックス 9">
                <a:extLst>
                  <a:ext uri="{FF2B5EF4-FFF2-40B4-BE49-F238E27FC236}">
                    <a16:creationId xmlns:a16="http://schemas.microsoft.com/office/drawing/2014/main" id="{8EF6F5A8-530C-BF41-BF09-8E6C2BDF8092}"/>
                  </a:ext>
                </a:extLst>
              </p:cNvPr>
              <p:cNvSpPr txBox="1"/>
              <p:nvPr/>
            </p:nvSpPr>
            <p:spPr>
              <a:xfrm>
                <a:off x="2243327" y="5297424"/>
                <a:ext cx="158496" cy="487680"/>
              </a:xfrm>
              <a:prstGeom prst="rect">
                <a:avLst/>
              </a:prstGeom>
              <a:solidFill>
                <a:srgbClr val="41FFFF"/>
              </a:solidFill>
            </p:spPr>
            <p:txBody>
              <a:bodyPr wrap="square" rtlCol="0">
                <a:spAutoFit/>
              </a:bodyPr>
              <a:lstStyle/>
              <a:p>
                <a:endParaRPr kumimoji="1" lang="ja-JP" altLang="en-US"/>
              </a:p>
            </p:txBody>
          </p:sp>
        </p:grpSp>
        <p:cxnSp>
          <p:nvCxnSpPr>
            <p:cNvPr id="13" name="直線矢印コネクタ 12">
              <a:extLst>
                <a:ext uri="{FF2B5EF4-FFF2-40B4-BE49-F238E27FC236}">
                  <a16:creationId xmlns:a16="http://schemas.microsoft.com/office/drawing/2014/main" id="{79E7500F-82CD-3044-8840-7D37030C3142}"/>
                </a:ext>
              </a:extLst>
            </p:cNvPr>
            <p:cNvCxnSpPr/>
            <p:nvPr/>
          </p:nvCxnSpPr>
          <p:spPr>
            <a:xfrm>
              <a:off x="3535680" y="3840480"/>
              <a:ext cx="153834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19" name="グループ化 18">
            <a:extLst>
              <a:ext uri="{FF2B5EF4-FFF2-40B4-BE49-F238E27FC236}">
                <a16:creationId xmlns:a16="http://schemas.microsoft.com/office/drawing/2014/main" id="{968BCA03-C2E2-A54F-8D3C-91C8B67CD402}"/>
              </a:ext>
            </a:extLst>
          </p:cNvPr>
          <p:cNvGrpSpPr/>
          <p:nvPr/>
        </p:nvGrpSpPr>
        <p:grpSpPr>
          <a:xfrm>
            <a:off x="7486904" y="1839633"/>
            <a:ext cx="1325892" cy="646331"/>
            <a:chOff x="7775448" y="2097024"/>
            <a:chExt cx="1325892" cy="646331"/>
          </a:xfrm>
        </p:grpSpPr>
        <p:sp>
          <p:nvSpPr>
            <p:cNvPr id="16" name="テキスト ボックス 15">
              <a:extLst>
                <a:ext uri="{FF2B5EF4-FFF2-40B4-BE49-F238E27FC236}">
                  <a16:creationId xmlns:a16="http://schemas.microsoft.com/office/drawing/2014/main" id="{CFC7FAA3-16A3-1B45-8680-0754D7A1A8C4}"/>
                </a:ext>
              </a:extLst>
            </p:cNvPr>
            <p:cNvSpPr txBox="1"/>
            <p:nvPr/>
          </p:nvSpPr>
          <p:spPr>
            <a:xfrm>
              <a:off x="7839456" y="2097024"/>
              <a:ext cx="1261884" cy="646331"/>
            </a:xfrm>
            <a:prstGeom prst="rect">
              <a:avLst/>
            </a:prstGeom>
            <a:noFill/>
          </p:spPr>
          <p:txBody>
            <a:bodyPr wrap="none" rtlCol="0">
              <a:spAutoFit/>
            </a:bodyPr>
            <a:lstStyle/>
            <a:p>
              <a:r>
                <a:rPr kumimoji="1" lang="ja-JP" altLang="en-US"/>
                <a:t>　内鞘細胞</a:t>
              </a:r>
              <a:endParaRPr kumimoji="1" lang="en-US" altLang="ja-JP" dirty="0"/>
            </a:p>
            <a:p>
              <a:r>
                <a:rPr kumimoji="1" lang="ja-JP" altLang="en-US"/>
                <a:t>　内皮細胞</a:t>
              </a:r>
              <a:endParaRPr kumimoji="1" lang="en-US" altLang="ja-JP" dirty="0"/>
            </a:p>
          </p:txBody>
        </p:sp>
        <p:sp>
          <p:nvSpPr>
            <p:cNvPr id="17" name="正方形/長方形 16">
              <a:extLst>
                <a:ext uri="{FF2B5EF4-FFF2-40B4-BE49-F238E27FC236}">
                  <a16:creationId xmlns:a16="http://schemas.microsoft.com/office/drawing/2014/main" id="{487C1741-DA08-4D4D-AA46-13ACE1E76B49}"/>
                </a:ext>
              </a:extLst>
            </p:cNvPr>
            <p:cNvSpPr/>
            <p:nvPr/>
          </p:nvSpPr>
          <p:spPr>
            <a:xfrm>
              <a:off x="7775448" y="2462939"/>
              <a:ext cx="256032" cy="256032"/>
            </a:xfrm>
            <a:prstGeom prst="rect">
              <a:avLst/>
            </a:prstGeom>
            <a:solidFill>
              <a:srgbClr val="41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7C653A86-66A3-594A-9009-45C35FAA1829}"/>
                </a:ext>
              </a:extLst>
            </p:cNvPr>
            <p:cNvSpPr/>
            <p:nvPr/>
          </p:nvSpPr>
          <p:spPr>
            <a:xfrm>
              <a:off x="7775448" y="2151966"/>
              <a:ext cx="256032" cy="25603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a:extLst>
              <a:ext uri="{FF2B5EF4-FFF2-40B4-BE49-F238E27FC236}">
                <a16:creationId xmlns:a16="http://schemas.microsoft.com/office/drawing/2014/main" id="{D73B341E-EB03-7E49-BAB5-34BE34AAD99B}"/>
              </a:ext>
            </a:extLst>
          </p:cNvPr>
          <p:cNvSpPr txBox="1"/>
          <p:nvPr/>
        </p:nvSpPr>
        <p:spPr>
          <a:xfrm>
            <a:off x="829056" y="3633216"/>
            <a:ext cx="441146" cy="400110"/>
          </a:xfrm>
          <a:prstGeom prst="rect">
            <a:avLst/>
          </a:prstGeom>
          <a:noFill/>
        </p:spPr>
        <p:txBody>
          <a:bodyPr wrap="none" rtlCol="0">
            <a:spAutoFit/>
          </a:bodyPr>
          <a:lstStyle/>
          <a:p>
            <a:r>
              <a:rPr kumimoji="1" lang="ja-JP" altLang="en-US" sz="2000"/>
              <a:t>核</a:t>
            </a:r>
          </a:p>
        </p:txBody>
      </p:sp>
      <p:cxnSp>
        <p:nvCxnSpPr>
          <p:cNvPr id="22" name="直線コネクタ 21">
            <a:extLst>
              <a:ext uri="{FF2B5EF4-FFF2-40B4-BE49-F238E27FC236}">
                <a16:creationId xmlns:a16="http://schemas.microsoft.com/office/drawing/2014/main" id="{A09B4245-3DC9-E74D-A348-FB26B7C6DAD9}"/>
              </a:ext>
            </a:extLst>
          </p:cNvPr>
          <p:cNvCxnSpPr>
            <a:cxnSpLocks/>
            <a:stCxn id="20" idx="3"/>
          </p:cNvCxnSpPr>
          <p:nvPr/>
        </p:nvCxnSpPr>
        <p:spPr>
          <a:xfrm>
            <a:off x="1270202" y="3833271"/>
            <a:ext cx="922467" cy="1268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スライド番号プレースホルダー 11">
            <a:extLst>
              <a:ext uri="{FF2B5EF4-FFF2-40B4-BE49-F238E27FC236}">
                <a16:creationId xmlns:a16="http://schemas.microsoft.com/office/drawing/2014/main" id="{0C7B2C9F-CA22-1E4A-B852-D5BD81547E01}"/>
              </a:ext>
            </a:extLst>
          </p:cNvPr>
          <p:cNvSpPr>
            <a:spLocks noGrp="1"/>
          </p:cNvSpPr>
          <p:nvPr>
            <p:ph type="sldNum" sz="quarter" idx="12"/>
          </p:nvPr>
        </p:nvSpPr>
        <p:spPr/>
        <p:txBody>
          <a:bodyPr/>
          <a:lstStyle/>
          <a:p>
            <a:fld id="{FD242490-7246-9146-BA62-C7176B85F9CF}" type="slidenum">
              <a:rPr kumimoji="1" lang="ja-JP" altLang="en-US" smtClean="0"/>
              <a:t>4</a:t>
            </a:fld>
            <a:endParaRPr kumimoji="1" lang="ja-JP" altLang="en-US"/>
          </a:p>
        </p:txBody>
      </p:sp>
    </p:spTree>
    <p:extLst>
      <p:ext uri="{BB962C8B-B14F-4D97-AF65-F5344CB8AC3E}">
        <p14:creationId xmlns:p14="http://schemas.microsoft.com/office/powerpoint/2010/main" val="1448923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61337-ACF3-E94A-BB79-DDD833D55B3A}"/>
              </a:ext>
            </a:extLst>
          </p:cNvPr>
          <p:cNvSpPr>
            <a:spLocks noGrp="1"/>
          </p:cNvSpPr>
          <p:nvPr>
            <p:ph type="title"/>
          </p:nvPr>
        </p:nvSpPr>
        <p:spPr/>
        <p:txBody>
          <a:bodyPr/>
          <a:lstStyle/>
          <a:p>
            <a:pPr algn="ctr"/>
            <a:r>
              <a:rPr kumimoji="1" lang="ja-JP" altLang="en-US"/>
              <a:t>側根形成過程</a:t>
            </a:r>
          </a:p>
        </p:txBody>
      </p:sp>
      <p:sp>
        <p:nvSpPr>
          <p:cNvPr id="4" name="テキスト ボックス 3">
            <a:extLst>
              <a:ext uri="{FF2B5EF4-FFF2-40B4-BE49-F238E27FC236}">
                <a16:creationId xmlns:a16="http://schemas.microsoft.com/office/drawing/2014/main" id="{BD88A9C0-EDDC-8B47-B189-B85E229EDDFE}"/>
              </a:ext>
            </a:extLst>
          </p:cNvPr>
          <p:cNvSpPr txBox="1"/>
          <p:nvPr/>
        </p:nvSpPr>
        <p:spPr>
          <a:xfrm>
            <a:off x="295835" y="1263665"/>
            <a:ext cx="8552329" cy="5355312"/>
          </a:xfrm>
          <a:prstGeom prst="rect">
            <a:avLst/>
          </a:prstGeom>
          <a:noFill/>
        </p:spPr>
        <p:txBody>
          <a:bodyPr wrap="square" rtlCol="0">
            <a:spAutoFit/>
          </a:bodyPr>
          <a:lstStyle/>
          <a:p>
            <a:pPr marL="342900" indent="-342900">
              <a:buAutoNum type="arabicPeriod"/>
            </a:pPr>
            <a:r>
              <a:rPr kumimoji="1" lang="ja-JP" altLang="en-US"/>
              <a:t>側根形成の位置決定</a:t>
            </a:r>
            <a:r>
              <a:rPr kumimoji="1" lang="en-US" altLang="ja-JP" dirty="0"/>
              <a:t> (LR positioning) : </a:t>
            </a:r>
            <a:r>
              <a:rPr kumimoji="1" lang="ja-JP" altLang="en-US"/>
              <a:t>側根創始細胞</a:t>
            </a:r>
            <a:r>
              <a:rPr kumimoji="1" lang="en-US" altLang="ja-JP" dirty="0"/>
              <a:t>(LR founder cells)</a:t>
            </a:r>
            <a:r>
              <a:rPr kumimoji="1" lang="ja-JP" altLang="en-US"/>
              <a:t>の決定</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t>側根形成の開始</a:t>
            </a:r>
            <a:r>
              <a:rPr kumimoji="1" lang="en-US" altLang="ja-JP" dirty="0"/>
              <a:t> (LR initiation) : </a:t>
            </a:r>
            <a:r>
              <a:rPr kumimoji="1" lang="ja-JP" altLang="en-US"/>
              <a:t>側根創始細胞の非対称分裂が始まる</a:t>
            </a:r>
            <a:endParaRPr kumimoji="1" lang="en-US" altLang="ja-JP" dirty="0"/>
          </a:p>
          <a:p>
            <a:pPr marL="342900" indent="-342900">
              <a:buAutoNum type="arabicPeriod"/>
            </a:pPr>
            <a:endParaRPr kumimoji="1" lang="en-US" altLang="ja-JP" dirty="0"/>
          </a:p>
          <a:p>
            <a:pPr marL="342900" indent="-342900">
              <a:buAutoNum type="arabicPeriod"/>
            </a:pPr>
            <a:r>
              <a:rPr kumimoji="1" lang="ja-JP" altLang="en-US">
                <a:solidFill>
                  <a:srgbClr val="FF0000"/>
                </a:solidFill>
              </a:rPr>
              <a:t>側根の成長</a:t>
            </a:r>
            <a:r>
              <a:rPr kumimoji="1" lang="en-US" altLang="ja-JP" dirty="0">
                <a:solidFill>
                  <a:srgbClr val="FF0000"/>
                </a:solidFill>
              </a:rPr>
              <a:t> (LR outgrowth) : </a:t>
            </a:r>
            <a:r>
              <a:rPr kumimoji="1" lang="ja-JP" altLang="en-US">
                <a:solidFill>
                  <a:srgbClr val="FF0000"/>
                </a:solidFill>
              </a:rPr>
              <a:t>側根が成長していく</a:t>
            </a:r>
            <a:endParaRPr kumimoji="1" lang="en-US" altLang="ja-JP" dirty="0">
              <a:solidFill>
                <a:srgbClr val="FF0000"/>
              </a:solidFill>
            </a:endParaRPr>
          </a:p>
          <a:p>
            <a:pPr marL="342900" indent="-342900">
              <a:buAutoNum type="arabicPeriod"/>
            </a:pPr>
            <a:endParaRPr kumimoji="1" lang="en-US" altLang="ja-JP" dirty="0">
              <a:solidFill>
                <a:srgbClr val="FF0000"/>
              </a:solidFill>
            </a:endParaRPr>
          </a:p>
          <a:p>
            <a:pPr marL="342900" indent="-342900">
              <a:buAutoNum type="arabicPeriod"/>
            </a:pPr>
            <a:r>
              <a:rPr kumimoji="1" lang="ja-JP" altLang="en-US">
                <a:solidFill>
                  <a:srgbClr val="FF0000"/>
                </a:solidFill>
              </a:rPr>
              <a:t>側根の出現</a:t>
            </a:r>
            <a:r>
              <a:rPr kumimoji="1" lang="en-US" altLang="ja-JP" dirty="0">
                <a:solidFill>
                  <a:srgbClr val="FF0000"/>
                </a:solidFill>
              </a:rPr>
              <a:t> (LR emergence) : </a:t>
            </a:r>
            <a:r>
              <a:rPr kumimoji="1" lang="ja-JP" altLang="en-US">
                <a:solidFill>
                  <a:srgbClr val="FF0000"/>
                </a:solidFill>
              </a:rPr>
              <a:t>側根が内皮、皮層、表皮細胞を突破し出現する</a:t>
            </a:r>
            <a:endParaRPr kumimoji="1" lang="en-US" altLang="ja-JP" dirty="0">
              <a:solidFill>
                <a:srgbClr val="FF0000"/>
              </a:solidFill>
            </a:endParaRPr>
          </a:p>
          <a:p>
            <a:endParaRPr kumimoji="1" lang="en-US" altLang="ja-JP" dirty="0"/>
          </a:p>
          <a:p>
            <a:endParaRPr kumimoji="1" lang="en-US" altLang="ja-JP" dirty="0"/>
          </a:p>
          <a:p>
            <a:r>
              <a:rPr kumimoji="1" lang="ja-JP" altLang="en-US"/>
              <a:t>　　　</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pic>
        <p:nvPicPr>
          <p:cNvPr id="7" name="図 6">
            <a:extLst>
              <a:ext uri="{FF2B5EF4-FFF2-40B4-BE49-F238E27FC236}">
                <a16:creationId xmlns:a16="http://schemas.microsoft.com/office/drawing/2014/main" id="{323B9E68-8A8E-DA46-AA6F-FE2EE3EDA066}"/>
              </a:ext>
            </a:extLst>
          </p:cNvPr>
          <p:cNvPicPr>
            <a:picLocks noChangeAspect="1"/>
          </p:cNvPicPr>
          <p:nvPr/>
        </p:nvPicPr>
        <p:blipFill>
          <a:blip r:embed="rId2"/>
          <a:stretch>
            <a:fillRect/>
          </a:stretch>
        </p:blipFill>
        <p:spPr>
          <a:xfrm>
            <a:off x="-1" y="4595771"/>
            <a:ext cx="9144000" cy="1466681"/>
          </a:xfrm>
          <a:prstGeom prst="rect">
            <a:avLst/>
          </a:prstGeom>
        </p:spPr>
      </p:pic>
      <p:sp>
        <p:nvSpPr>
          <p:cNvPr id="8" name="テキスト ボックス 7">
            <a:extLst>
              <a:ext uri="{FF2B5EF4-FFF2-40B4-BE49-F238E27FC236}">
                <a16:creationId xmlns:a16="http://schemas.microsoft.com/office/drawing/2014/main" id="{088F8CCE-EC64-1448-B017-F61E5BD15CB5}"/>
              </a:ext>
            </a:extLst>
          </p:cNvPr>
          <p:cNvSpPr txBox="1"/>
          <p:nvPr/>
        </p:nvSpPr>
        <p:spPr>
          <a:xfrm>
            <a:off x="1877568" y="5502899"/>
            <a:ext cx="743712" cy="923330"/>
          </a:xfrm>
          <a:prstGeom prst="rect">
            <a:avLst/>
          </a:prstGeom>
          <a:solidFill>
            <a:schemeClr val="bg1"/>
          </a:solidFill>
        </p:spPr>
        <p:txBody>
          <a:bodyPr wrap="square" rtlCol="0">
            <a:spAutoFit/>
          </a:bodyPr>
          <a:lstStyle/>
          <a:p>
            <a:r>
              <a:rPr kumimoji="1" lang="ja-JP" altLang="en-US"/>
              <a:t>基部</a:t>
            </a:r>
            <a:endParaRPr kumimoji="1" lang="en-US" altLang="ja-JP" dirty="0"/>
          </a:p>
          <a:p>
            <a:r>
              <a:rPr kumimoji="1" lang="ja-JP" altLang="en-US"/>
              <a:t>メリステム</a:t>
            </a:r>
          </a:p>
        </p:txBody>
      </p:sp>
      <p:sp>
        <p:nvSpPr>
          <p:cNvPr id="9" name="テキスト ボックス 8">
            <a:extLst>
              <a:ext uri="{FF2B5EF4-FFF2-40B4-BE49-F238E27FC236}">
                <a16:creationId xmlns:a16="http://schemas.microsoft.com/office/drawing/2014/main" id="{F6BE1B06-8487-2B4E-AA05-64920753E54B}"/>
              </a:ext>
            </a:extLst>
          </p:cNvPr>
          <p:cNvSpPr txBox="1"/>
          <p:nvPr/>
        </p:nvSpPr>
        <p:spPr>
          <a:xfrm>
            <a:off x="603504" y="5594339"/>
            <a:ext cx="1162498" cy="369332"/>
          </a:xfrm>
          <a:prstGeom prst="rect">
            <a:avLst/>
          </a:prstGeom>
          <a:solidFill>
            <a:schemeClr val="bg1"/>
          </a:solidFill>
        </p:spPr>
        <p:txBody>
          <a:bodyPr wrap="none" rtlCol="0">
            <a:spAutoFit/>
          </a:bodyPr>
          <a:lstStyle/>
          <a:p>
            <a:r>
              <a:rPr kumimoji="1" lang="ja-JP" altLang="en-US"/>
              <a:t>メリステム</a:t>
            </a:r>
          </a:p>
        </p:txBody>
      </p:sp>
      <p:sp>
        <p:nvSpPr>
          <p:cNvPr id="11" name="テキスト ボックス 10">
            <a:extLst>
              <a:ext uri="{FF2B5EF4-FFF2-40B4-BE49-F238E27FC236}">
                <a16:creationId xmlns:a16="http://schemas.microsoft.com/office/drawing/2014/main" id="{196C771E-F06A-2043-BBD1-0CD9A521E6BC}"/>
              </a:ext>
            </a:extLst>
          </p:cNvPr>
          <p:cNvSpPr txBox="1"/>
          <p:nvPr/>
        </p:nvSpPr>
        <p:spPr>
          <a:xfrm>
            <a:off x="5653363" y="5585719"/>
            <a:ext cx="1107996" cy="646331"/>
          </a:xfrm>
          <a:prstGeom prst="rect">
            <a:avLst/>
          </a:prstGeom>
          <a:solidFill>
            <a:schemeClr val="bg1"/>
          </a:solidFill>
        </p:spPr>
        <p:txBody>
          <a:bodyPr wrap="none" rtlCol="0">
            <a:spAutoFit/>
          </a:bodyPr>
          <a:lstStyle/>
          <a:p>
            <a:r>
              <a:rPr kumimoji="1" lang="ja-JP" altLang="en-US"/>
              <a:t>側根形成</a:t>
            </a:r>
            <a:endParaRPr kumimoji="1" lang="en-US" altLang="ja-JP" dirty="0"/>
          </a:p>
          <a:p>
            <a:r>
              <a:rPr kumimoji="1" lang="ja-JP" altLang="en-US"/>
              <a:t>開始領域</a:t>
            </a:r>
          </a:p>
        </p:txBody>
      </p:sp>
      <p:sp>
        <p:nvSpPr>
          <p:cNvPr id="12" name="テキスト ボックス 11">
            <a:extLst>
              <a:ext uri="{FF2B5EF4-FFF2-40B4-BE49-F238E27FC236}">
                <a16:creationId xmlns:a16="http://schemas.microsoft.com/office/drawing/2014/main" id="{5E72EA22-9C89-E64E-A6C9-AD03C3AC7702}"/>
              </a:ext>
            </a:extLst>
          </p:cNvPr>
          <p:cNvSpPr txBox="1"/>
          <p:nvPr/>
        </p:nvSpPr>
        <p:spPr>
          <a:xfrm>
            <a:off x="7654307" y="5511288"/>
            <a:ext cx="1107996" cy="646331"/>
          </a:xfrm>
          <a:prstGeom prst="rect">
            <a:avLst/>
          </a:prstGeom>
          <a:solidFill>
            <a:schemeClr val="bg1"/>
          </a:solidFill>
        </p:spPr>
        <p:txBody>
          <a:bodyPr wrap="none" rtlCol="0">
            <a:spAutoFit/>
          </a:bodyPr>
          <a:lstStyle/>
          <a:p>
            <a:r>
              <a:rPr kumimoji="1" lang="ja-JP" altLang="en-US"/>
              <a:t>側根出現</a:t>
            </a:r>
            <a:endParaRPr kumimoji="1" lang="en-US" altLang="ja-JP" dirty="0"/>
          </a:p>
          <a:p>
            <a:r>
              <a:rPr kumimoji="1" lang="ja-JP" altLang="en-US"/>
              <a:t>領域</a:t>
            </a:r>
          </a:p>
        </p:txBody>
      </p:sp>
      <p:sp>
        <p:nvSpPr>
          <p:cNvPr id="13" name="テキスト ボックス 12">
            <a:extLst>
              <a:ext uri="{FF2B5EF4-FFF2-40B4-BE49-F238E27FC236}">
                <a16:creationId xmlns:a16="http://schemas.microsoft.com/office/drawing/2014/main" id="{0A8D76E3-9E11-7B40-917B-FAA2F8EF7579}"/>
              </a:ext>
            </a:extLst>
          </p:cNvPr>
          <p:cNvSpPr txBox="1"/>
          <p:nvPr/>
        </p:nvSpPr>
        <p:spPr>
          <a:xfrm>
            <a:off x="3719220" y="5585081"/>
            <a:ext cx="1194156" cy="646331"/>
          </a:xfrm>
          <a:prstGeom prst="rect">
            <a:avLst/>
          </a:prstGeom>
          <a:solidFill>
            <a:schemeClr val="bg1"/>
          </a:solidFill>
        </p:spPr>
        <p:txBody>
          <a:bodyPr wrap="square" rtlCol="0">
            <a:spAutoFit/>
          </a:bodyPr>
          <a:lstStyle/>
          <a:p>
            <a:r>
              <a:rPr kumimoji="1" lang="ja-JP" altLang="en-US"/>
              <a:t>核移行領域</a:t>
            </a:r>
          </a:p>
        </p:txBody>
      </p:sp>
      <p:sp>
        <p:nvSpPr>
          <p:cNvPr id="15" name="テキスト ボックス 14">
            <a:extLst>
              <a:ext uri="{FF2B5EF4-FFF2-40B4-BE49-F238E27FC236}">
                <a16:creationId xmlns:a16="http://schemas.microsoft.com/office/drawing/2014/main" id="{5615939C-CF57-DC4E-9334-FD5C816E33F8}"/>
              </a:ext>
            </a:extLst>
          </p:cNvPr>
          <p:cNvSpPr txBox="1"/>
          <p:nvPr/>
        </p:nvSpPr>
        <p:spPr>
          <a:xfrm>
            <a:off x="6792074" y="6418605"/>
            <a:ext cx="2351926" cy="369332"/>
          </a:xfrm>
          <a:prstGeom prst="rect">
            <a:avLst/>
          </a:prstGeom>
          <a:noFill/>
        </p:spPr>
        <p:txBody>
          <a:bodyPr wrap="none" rtlCol="0">
            <a:spAutoFit/>
          </a:bodyPr>
          <a:lstStyle/>
          <a:p>
            <a:r>
              <a:rPr kumimoji="1" lang="en-US" altLang="ja-JP" dirty="0"/>
              <a:t>(</a:t>
            </a:r>
            <a:r>
              <a:rPr kumimoji="1" lang="en-US" altLang="ja-JP" dirty="0" err="1"/>
              <a:t>Lavenus</a:t>
            </a:r>
            <a:r>
              <a:rPr kumimoji="1" lang="en-US" altLang="ja-JP" dirty="0"/>
              <a:t> et al. 2013)</a:t>
            </a:r>
            <a:endParaRPr kumimoji="1" lang="ja-JP" altLang="en-US"/>
          </a:p>
        </p:txBody>
      </p:sp>
      <p:sp>
        <p:nvSpPr>
          <p:cNvPr id="16" name="正方形/長方形 15">
            <a:extLst>
              <a:ext uri="{FF2B5EF4-FFF2-40B4-BE49-F238E27FC236}">
                <a16:creationId xmlns:a16="http://schemas.microsoft.com/office/drawing/2014/main" id="{FD0749BC-B711-0546-9843-3B3220E69C2C}"/>
              </a:ext>
            </a:extLst>
          </p:cNvPr>
          <p:cNvSpPr/>
          <p:nvPr/>
        </p:nvSpPr>
        <p:spPr>
          <a:xfrm>
            <a:off x="295835" y="3763025"/>
            <a:ext cx="283285" cy="283285"/>
          </a:xfrm>
          <a:prstGeom prst="rect">
            <a:avLst/>
          </a:prstGeom>
          <a:solidFill>
            <a:srgbClr val="6FB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766A000-754B-304D-9FC7-D5A236E0F377}"/>
              </a:ext>
            </a:extLst>
          </p:cNvPr>
          <p:cNvSpPr/>
          <p:nvPr/>
        </p:nvSpPr>
        <p:spPr>
          <a:xfrm>
            <a:off x="295834" y="4130696"/>
            <a:ext cx="283285" cy="283285"/>
          </a:xfrm>
          <a:prstGeom prst="rect">
            <a:avLst/>
          </a:prstGeom>
          <a:solidFill>
            <a:srgbClr val="F893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856F136-988B-7641-B74D-82C706400CDB}"/>
              </a:ext>
            </a:extLst>
          </p:cNvPr>
          <p:cNvSpPr txBox="1"/>
          <p:nvPr/>
        </p:nvSpPr>
        <p:spPr>
          <a:xfrm>
            <a:off x="603504" y="3727155"/>
            <a:ext cx="774571" cy="369332"/>
          </a:xfrm>
          <a:prstGeom prst="rect">
            <a:avLst/>
          </a:prstGeom>
          <a:noFill/>
        </p:spPr>
        <p:txBody>
          <a:bodyPr wrap="none" rtlCol="0">
            <a:spAutoFit/>
          </a:bodyPr>
          <a:lstStyle/>
          <a:p>
            <a:r>
              <a:rPr kumimoji="1" lang="en-US" altLang="ja-JP" dirty="0"/>
              <a:t>: DR5</a:t>
            </a:r>
            <a:endParaRPr kumimoji="1" lang="ja-JP" altLang="en-US"/>
          </a:p>
        </p:txBody>
      </p:sp>
      <p:sp>
        <p:nvSpPr>
          <p:cNvPr id="19" name="テキスト ボックス 18">
            <a:extLst>
              <a:ext uri="{FF2B5EF4-FFF2-40B4-BE49-F238E27FC236}">
                <a16:creationId xmlns:a16="http://schemas.microsoft.com/office/drawing/2014/main" id="{7AF0A653-920F-6043-9ED8-457FA7077F37}"/>
              </a:ext>
            </a:extLst>
          </p:cNvPr>
          <p:cNvSpPr txBox="1"/>
          <p:nvPr/>
        </p:nvSpPr>
        <p:spPr>
          <a:xfrm>
            <a:off x="605633" y="4096487"/>
            <a:ext cx="1236236" cy="369332"/>
          </a:xfrm>
          <a:prstGeom prst="rect">
            <a:avLst/>
          </a:prstGeom>
          <a:noFill/>
        </p:spPr>
        <p:txBody>
          <a:bodyPr wrap="none" rtlCol="0">
            <a:spAutoFit/>
          </a:bodyPr>
          <a:lstStyle/>
          <a:p>
            <a:r>
              <a:rPr kumimoji="1" lang="en-US" altLang="ja-JP" dirty="0"/>
              <a:t>: </a:t>
            </a:r>
            <a:r>
              <a:rPr kumimoji="1" lang="ja-JP" altLang="en-US"/>
              <a:t>内鞘細胞</a:t>
            </a:r>
          </a:p>
        </p:txBody>
      </p:sp>
      <p:sp>
        <p:nvSpPr>
          <p:cNvPr id="3" name="スライド番号プレースホルダー 2">
            <a:extLst>
              <a:ext uri="{FF2B5EF4-FFF2-40B4-BE49-F238E27FC236}">
                <a16:creationId xmlns:a16="http://schemas.microsoft.com/office/drawing/2014/main" id="{9C194034-4DE0-F942-9580-0206318391C5}"/>
              </a:ext>
            </a:extLst>
          </p:cNvPr>
          <p:cNvSpPr>
            <a:spLocks noGrp="1"/>
          </p:cNvSpPr>
          <p:nvPr>
            <p:ph type="sldNum" sz="quarter" idx="12"/>
          </p:nvPr>
        </p:nvSpPr>
        <p:spPr/>
        <p:txBody>
          <a:bodyPr/>
          <a:lstStyle/>
          <a:p>
            <a:fld id="{FD242490-7246-9146-BA62-C7176B85F9CF}" type="slidenum">
              <a:rPr kumimoji="1" lang="ja-JP" altLang="en-US" smtClean="0"/>
              <a:t>5</a:t>
            </a:fld>
            <a:endParaRPr kumimoji="1" lang="ja-JP" altLang="en-US"/>
          </a:p>
        </p:txBody>
      </p:sp>
    </p:spTree>
    <p:extLst>
      <p:ext uri="{BB962C8B-B14F-4D97-AF65-F5344CB8AC3E}">
        <p14:creationId xmlns:p14="http://schemas.microsoft.com/office/powerpoint/2010/main" val="351489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3B7518-7487-824B-9417-47479C807CE7}"/>
              </a:ext>
            </a:extLst>
          </p:cNvPr>
          <p:cNvSpPr>
            <a:spLocks noGrp="1"/>
          </p:cNvSpPr>
          <p:nvPr>
            <p:ph type="title"/>
          </p:nvPr>
        </p:nvSpPr>
        <p:spPr/>
        <p:txBody>
          <a:bodyPr/>
          <a:lstStyle/>
          <a:p>
            <a:r>
              <a:rPr kumimoji="1" lang="ja-JP" altLang="en-US"/>
              <a:t>側根原基細胞が内皮、皮層、表皮細胞を押しのけ出現する</a:t>
            </a:r>
          </a:p>
        </p:txBody>
      </p:sp>
      <p:sp>
        <p:nvSpPr>
          <p:cNvPr id="3" name="スライド番号プレースホルダー 2">
            <a:extLst>
              <a:ext uri="{FF2B5EF4-FFF2-40B4-BE49-F238E27FC236}">
                <a16:creationId xmlns:a16="http://schemas.microsoft.com/office/drawing/2014/main" id="{CB1E03E7-C761-244C-9B63-F900F0C31EB0}"/>
              </a:ext>
            </a:extLst>
          </p:cNvPr>
          <p:cNvSpPr>
            <a:spLocks noGrp="1"/>
          </p:cNvSpPr>
          <p:nvPr>
            <p:ph type="sldNum" sz="quarter" idx="12"/>
          </p:nvPr>
        </p:nvSpPr>
        <p:spPr/>
        <p:txBody>
          <a:bodyPr/>
          <a:lstStyle/>
          <a:p>
            <a:fld id="{FD242490-7246-9146-BA62-C7176B85F9CF}" type="slidenum">
              <a:rPr kumimoji="1" lang="ja-JP" altLang="en-US" smtClean="0"/>
              <a:pPr/>
              <a:t>6</a:t>
            </a:fld>
            <a:endParaRPr kumimoji="1" lang="ja-JP" altLang="en-US"/>
          </a:p>
        </p:txBody>
      </p:sp>
      <p:pic>
        <p:nvPicPr>
          <p:cNvPr id="5" name="図 4">
            <a:extLst>
              <a:ext uri="{FF2B5EF4-FFF2-40B4-BE49-F238E27FC236}">
                <a16:creationId xmlns:a16="http://schemas.microsoft.com/office/drawing/2014/main" id="{06345AF2-6947-B144-8739-8478881C1659}"/>
              </a:ext>
            </a:extLst>
          </p:cNvPr>
          <p:cNvPicPr>
            <a:picLocks noChangeAspect="1"/>
          </p:cNvPicPr>
          <p:nvPr/>
        </p:nvPicPr>
        <p:blipFill>
          <a:blip r:embed="rId2"/>
          <a:stretch>
            <a:fillRect/>
          </a:stretch>
        </p:blipFill>
        <p:spPr>
          <a:xfrm>
            <a:off x="1523730" y="1809749"/>
            <a:ext cx="6096540" cy="3640791"/>
          </a:xfrm>
          <a:prstGeom prst="rect">
            <a:avLst/>
          </a:prstGeom>
        </p:spPr>
      </p:pic>
      <p:sp>
        <p:nvSpPr>
          <p:cNvPr id="6" name="テキスト ボックス 5">
            <a:extLst>
              <a:ext uri="{FF2B5EF4-FFF2-40B4-BE49-F238E27FC236}">
                <a16:creationId xmlns:a16="http://schemas.microsoft.com/office/drawing/2014/main" id="{A4D3FD30-1A8C-FB47-8765-E27DF41A57BF}"/>
              </a:ext>
            </a:extLst>
          </p:cNvPr>
          <p:cNvSpPr txBox="1"/>
          <p:nvPr/>
        </p:nvSpPr>
        <p:spPr>
          <a:xfrm>
            <a:off x="6792074" y="6418605"/>
            <a:ext cx="2351926" cy="369332"/>
          </a:xfrm>
          <a:prstGeom prst="rect">
            <a:avLst/>
          </a:prstGeom>
          <a:noFill/>
        </p:spPr>
        <p:txBody>
          <a:bodyPr wrap="none" rtlCol="0">
            <a:spAutoFit/>
          </a:bodyPr>
          <a:lstStyle/>
          <a:p>
            <a:r>
              <a:rPr kumimoji="1" lang="en-US" altLang="ja-JP" dirty="0"/>
              <a:t>(</a:t>
            </a:r>
            <a:r>
              <a:rPr kumimoji="1" lang="en-US" altLang="ja-JP" dirty="0" err="1"/>
              <a:t>Lavenus</a:t>
            </a:r>
            <a:r>
              <a:rPr kumimoji="1" lang="en-US" altLang="ja-JP" dirty="0"/>
              <a:t> et al. 2013)</a:t>
            </a:r>
            <a:endParaRPr kumimoji="1" lang="ja-JP" altLang="en-US"/>
          </a:p>
        </p:txBody>
      </p:sp>
      <p:sp>
        <p:nvSpPr>
          <p:cNvPr id="7" name="正方形/長方形 6">
            <a:extLst>
              <a:ext uri="{FF2B5EF4-FFF2-40B4-BE49-F238E27FC236}">
                <a16:creationId xmlns:a16="http://schemas.microsoft.com/office/drawing/2014/main" id="{65089FEA-CB71-7841-A021-92107D5131A7}"/>
              </a:ext>
            </a:extLst>
          </p:cNvPr>
          <p:cNvSpPr/>
          <p:nvPr/>
        </p:nvSpPr>
        <p:spPr>
          <a:xfrm>
            <a:off x="227883" y="1809749"/>
            <a:ext cx="283285" cy="283285"/>
          </a:xfrm>
          <a:prstGeom prst="rect">
            <a:avLst/>
          </a:prstGeom>
          <a:solidFill>
            <a:srgbClr val="66BE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66BE45"/>
              </a:solidFill>
            </a:endParaRPr>
          </a:p>
        </p:txBody>
      </p:sp>
      <p:sp>
        <p:nvSpPr>
          <p:cNvPr id="8" name="正方形/長方形 7">
            <a:extLst>
              <a:ext uri="{FF2B5EF4-FFF2-40B4-BE49-F238E27FC236}">
                <a16:creationId xmlns:a16="http://schemas.microsoft.com/office/drawing/2014/main" id="{D749864B-ADCE-E84C-ACEE-CE9B0960D142}"/>
              </a:ext>
            </a:extLst>
          </p:cNvPr>
          <p:cNvSpPr/>
          <p:nvPr/>
        </p:nvSpPr>
        <p:spPr>
          <a:xfrm>
            <a:off x="227884" y="2660005"/>
            <a:ext cx="283285" cy="283285"/>
          </a:xfrm>
          <a:prstGeom prst="rect">
            <a:avLst/>
          </a:prstGeom>
          <a:solidFill>
            <a:srgbClr val="EF1D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0E7A008-0BFA-8A48-9096-F2DDC7B8E972}"/>
              </a:ext>
            </a:extLst>
          </p:cNvPr>
          <p:cNvSpPr/>
          <p:nvPr/>
        </p:nvSpPr>
        <p:spPr>
          <a:xfrm>
            <a:off x="227884" y="2250598"/>
            <a:ext cx="283285" cy="283285"/>
          </a:xfrm>
          <a:prstGeom prst="rect">
            <a:avLst/>
          </a:prstGeom>
          <a:solidFill>
            <a:srgbClr val="F4EB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47C9D05-162F-FE4B-9CE1-7962DBEE078A}"/>
              </a:ext>
            </a:extLst>
          </p:cNvPr>
          <p:cNvSpPr txBox="1"/>
          <p:nvPr/>
        </p:nvSpPr>
        <p:spPr>
          <a:xfrm>
            <a:off x="474559" y="1770924"/>
            <a:ext cx="774571" cy="369332"/>
          </a:xfrm>
          <a:prstGeom prst="rect">
            <a:avLst/>
          </a:prstGeom>
          <a:noFill/>
        </p:spPr>
        <p:txBody>
          <a:bodyPr wrap="none" rtlCol="0">
            <a:spAutoFit/>
          </a:bodyPr>
          <a:lstStyle/>
          <a:p>
            <a:r>
              <a:rPr kumimoji="1" lang="en-US" altLang="ja-JP" dirty="0"/>
              <a:t>: </a:t>
            </a:r>
            <a:r>
              <a:rPr kumimoji="1" lang="ja-JP" altLang="en-US"/>
              <a:t>内皮</a:t>
            </a:r>
          </a:p>
        </p:txBody>
      </p:sp>
      <p:sp>
        <p:nvSpPr>
          <p:cNvPr id="11" name="テキスト ボックス 10">
            <a:extLst>
              <a:ext uri="{FF2B5EF4-FFF2-40B4-BE49-F238E27FC236}">
                <a16:creationId xmlns:a16="http://schemas.microsoft.com/office/drawing/2014/main" id="{07D61EE1-3162-1447-A647-9058F25B4776}"/>
              </a:ext>
            </a:extLst>
          </p:cNvPr>
          <p:cNvSpPr txBox="1"/>
          <p:nvPr/>
        </p:nvSpPr>
        <p:spPr>
          <a:xfrm>
            <a:off x="486134" y="2233910"/>
            <a:ext cx="774571" cy="369332"/>
          </a:xfrm>
          <a:prstGeom prst="rect">
            <a:avLst/>
          </a:prstGeom>
          <a:noFill/>
        </p:spPr>
        <p:txBody>
          <a:bodyPr wrap="none" rtlCol="0">
            <a:spAutoFit/>
          </a:bodyPr>
          <a:lstStyle/>
          <a:p>
            <a:r>
              <a:rPr kumimoji="1" lang="en-US" altLang="ja-JP" dirty="0"/>
              <a:t>: </a:t>
            </a:r>
            <a:r>
              <a:rPr kumimoji="1" lang="ja-JP" altLang="en-US"/>
              <a:t>皮層</a:t>
            </a:r>
          </a:p>
        </p:txBody>
      </p:sp>
      <p:sp>
        <p:nvSpPr>
          <p:cNvPr id="12" name="テキスト ボックス 11">
            <a:extLst>
              <a:ext uri="{FF2B5EF4-FFF2-40B4-BE49-F238E27FC236}">
                <a16:creationId xmlns:a16="http://schemas.microsoft.com/office/drawing/2014/main" id="{E3C61185-E533-2243-AC62-AFA926AB9D19}"/>
              </a:ext>
            </a:extLst>
          </p:cNvPr>
          <p:cNvSpPr txBox="1"/>
          <p:nvPr/>
        </p:nvSpPr>
        <p:spPr>
          <a:xfrm>
            <a:off x="488063" y="2640955"/>
            <a:ext cx="774571" cy="369332"/>
          </a:xfrm>
          <a:prstGeom prst="rect">
            <a:avLst/>
          </a:prstGeom>
          <a:noFill/>
        </p:spPr>
        <p:txBody>
          <a:bodyPr wrap="none" rtlCol="0">
            <a:spAutoFit/>
          </a:bodyPr>
          <a:lstStyle/>
          <a:p>
            <a:r>
              <a:rPr kumimoji="1" lang="en-US" altLang="ja-JP" dirty="0"/>
              <a:t>: </a:t>
            </a:r>
            <a:r>
              <a:rPr kumimoji="1" lang="ja-JP" altLang="en-US"/>
              <a:t>表皮</a:t>
            </a:r>
          </a:p>
        </p:txBody>
      </p:sp>
      <p:sp>
        <p:nvSpPr>
          <p:cNvPr id="4" name="テキスト ボックス 3">
            <a:extLst>
              <a:ext uri="{FF2B5EF4-FFF2-40B4-BE49-F238E27FC236}">
                <a16:creationId xmlns:a16="http://schemas.microsoft.com/office/drawing/2014/main" id="{06D709D7-A2D4-8347-8E93-4041159AF89D}"/>
              </a:ext>
            </a:extLst>
          </p:cNvPr>
          <p:cNvSpPr txBox="1"/>
          <p:nvPr/>
        </p:nvSpPr>
        <p:spPr>
          <a:xfrm>
            <a:off x="4710897" y="5334274"/>
            <a:ext cx="810227" cy="369332"/>
          </a:xfrm>
          <a:prstGeom prst="rect">
            <a:avLst/>
          </a:prstGeom>
          <a:solidFill>
            <a:schemeClr val="bg1"/>
          </a:solidFill>
        </p:spPr>
        <p:txBody>
          <a:bodyPr wrap="square" rtlCol="0">
            <a:spAutoFit/>
          </a:bodyPr>
          <a:lstStyle/>
          <a:p>
            <a:endParaRPr kumimoji="1" lang="ja-JP" altLang="en-US"/>
          </a:p>
        </p:txBody>
      </p:sp>
      <p:sp>
        <p:nvSpPr>
          <p:cNvPr id="13" name="テキスト ボックス 12">
            <a:extLst>
              <a:ext uri="{FF2B5EF4-FFF2-40B4-BE49-F238E27FC236}">
                <a16:creationId xmlns:a16="http://schemas.microsoft.com/office/drawing/2014/main" id="{6F89CD10-E779-0349-B601-0AB63C853BA2}"/>
              </a:ext>
            </a:extLst>
          </p:cNvPr>
          <p:cNvSpPr txBox="1"/>
          <p:nvPr/>
        </p:nvSpPr>
        <p:spPr>
          <a:xfrm>
            <a:off x="6518477" y="5426607"/>
            <a:ext cx="1190262" cy="369332"/>
          </a:xfrm>
          <a:prstGeom prst="rect">
            <a:avLst/>
          </a:prstGeom>
          <a:solidFill>
            <a:schemeClr val="bg1"/>
          </a:solidFill>
        </p:spPr>
        <p:txBody>
          <a:bodyPr wrap="square" rtlCol="0">
            <a:spAutoFit/>
          </a:bodyPr>
          <a:lstStyle/>
          <a:p>
            <a:endParaRPr kumimoji="1" lang="ja-JP" altLang="en-US"/>
          </a:p>
        </p:txBody>
      </p:sp>
      <p:sp>
        <p:nvSpPr>
          <p:cNvPr id="14" name="テキスト ボックス 13">
            <a:extLst>
              <a:ext uri="{FF2B5EF4-FFF2-40B4-BE49-F238E27FC236}">
                <a16:creationId xmlns:a16="http://schemas.microsoft.com/office/drawing/2014/main" id="{80B14D96-3360-384E-8E7A-09F994030937}"/>
              </a:ext>
            </a:extLst>
          </p:cNvPr>
          <p:cNvSpPr txBox="1"/>
          <p:nvPr/>
        </p:nvSpPr>
        <p:spPr>
          <a:xfrm>
            <a:off x="2670271" y="5389694"/>
            <a:ext cx="882000" cy="369332"/>
          </a:xfrm>
          <a:prstGeom prst="rect">
            <a:avLst/>
          </a:prstGeom>
          <a:solidFill>
            <a:schemeClr val="bg1"/>
          </a:solidFill>
        </p:spPr>
        <p:txBody>
          <a:bodyPr wrap="square" rtlCol="0">
            <a:spAutoFit/>
          </a:bodyPr>
          <a:lstStyle/>
          <a:p>
            <a:endParaRPr kumimoji="1" lang="ja-JP" altLang="en-US"/>
          </a:p>
        </p:txBody>
      </p:sp>
    </p:spTree>
    <p:extLst>
      <p:ext uri="{BB962C8B-B14F-4D97-AF65-F5344CB8AC3E}">
        <p14:creationId xmlns:p14="http://schemas.microsoft.com/office/powerpoint/2010/main" val="387982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2F109-7265-DE43-AE81-A2A760CFEA01}"/>
              </a:ext>
            </a:extLst>
          </p:cNvPr>
          <p:cNvSpPr>
            <a:spLocks noGrp="1"/>
          </p:cNvSpPr>
          <p:nvPr>
            <p:ph type="title"/>
          </p:nvPr>
        </p:nvSpPr>
        <p:spPr/>
        <p:txBody>
          <a:bodyPr/>
          <a:lstStyle/>
          <a:p>
            <a:pPr algn="ctr"/>
            <a:r>
              <a:rPr kumimoji="1" lang="en-US" altLang="ja-JP" dirty="0"/>
              <a:t>PIN</a:t>
            </a:r>
            <a:r>
              <a:rPr kumimoji="1" lang="ja-JP" altLang="en-US"/>
              <a:t>タンパク質は</a:t>
            </a:r>
            <a:r>
              <a:rPr kumimoji="1" lang="en-US" altLang="ja-JP" dirty="0"/>
              <a:t>2</a:t>
            </a:r>
            <a:r>
              <a:rPr kumimoji="1" lang="ja-JP" altLang="en-US"/>
              <a:t>種類に分けられる</a:t>
            </a:r>
          </a:p>
        </p:txBody>
      </p:sp>
      <p:graphicFrame>
        <p:nvGraphicFramePr>
          <p:cNvPr id="3" name="表 2">
            <a:extLst>
              <a:ext uri="{FF2B5EF4-FFF2-40B4-BE49-F238E27FC236}">
                <a16:creationId xmlns:a16="http://schemas.microsoft.com/office/drawing/2014/main" id="{D4315158-C533-B140-B058-75BD52F9F0EC}"/>
              </a:ext>
            </a:extLst>
          </p:cNvPr>
          <p:cNvGraphicFramePr>
            <a:graphicFrameLocks noGrp="1"/>
          </p:cNvGraphicFramePr>
          <p:nvPr>
            <p:extLst>
              <p:ext uri="{D42A27DB-BD31-4B8C-83A1-F6EECF244321}">
                <p14:modId xmlns:p14="http://schemas.microsoft.com/office/powerpoint/2010/main" val="383820231"/>
              </p:ext>
            </p:extLst>
          </p:nvPr>
        </p:nvGraphicFramePr>
        <p:xfrm>
          <a:off x="237744" y="1294944"/>
          <a:ext cx="8668512" cy="1748874"/>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1605394122"/>
                    </a:ext>
                  </a:extLst>
                </a:gridCol>
                <a:gridCol w="2167128">
                  <a:extLst>
                    <a:ext uri="{9D8B030D-6E8A-4147-A177-3AD203B41FA5}">
                      <a16:colId xmlns:a16="http://schemas.microsoft.com/office/drawing/2014/main" val="908696270"/>
                    </a:ext>
                  </a:extLst>
                </a:gridCol>
                <a:gridCol w="2167128">
                  <a:extLst>
                    <a:ext uri="{9D8B030D-6E8A-4147-A177-3AD203B41FA5}">
                      <a16:colId xmlns:a16="http://schemas.microsoft.com/office/drawing/2014/main" val="2774421233"/>
                    </a:ext>
                  </a:extLst>
                </a:gridCol>
                <a:gridCol w="2167128">
                  <a:extLst>
                    <a:ext uri="{9D8B030D-6E8A-4147-A177-3AD203B41FA5}">
                      <a16:colId xmlns:a16="http://schemas.microsoft.com/office/drawing/2014/main" val="658116137"/>
                    </a:ext>
                  </a:extLst>
                </a:gridCol>
              </a:tblGrid>
              <a:tr h="554397">
                <a:tc>
                  <a:txBody>
                    <a:bodyPr/>
                    <a:lstStyle/>
                    <a:p>
                      <a:pPr algn="ctr"/>
                      <a:endParaRPr kumimoji="1" lang="ja-JP" altLang="en-US"/>
                    </a:p>
                  </a:txBody>
                  <a:tcPr/>
                </a:tc>
                <a:tc>
                  <a:txBody>
                    <a:bodyPr/>
                    <a:lstStyle/>
                    <a:p>
                      <a:pPr algn="ctr"/>
                      <a:r>
                        <a:rPr kumimoji="1" lang="en-US" altLang="ja-JP" b="1" dirty="0"/>
                        <a:t>PIN</a:t>
                      </a:r>
                      <a:endParaRPr kumimoji="1" lang="ja-JP" altLang="en-US" b="1"/>
                    </a:p>
                  </a:txBody>
                  <a:tcPr/>
                </a:tc>
                <a:tc>
                  <a:txBody>
                    <a:bodyPr/>
                    <a:lstStyle/>
                    <a:p>
                      <a:pPr algn="ctr"/>
                      <a:r>
                        <a:rPr kumimoji="1" lang="ja-JP" altLang="en-US"/>
                        <a:t>細胞内局在</a:t>
                      </a:r>
                    </a:p>
                  </a:txBody>
                  <a:tcPr/>
                </a:tc>
                <a:tc>
                  <a:txBody>
                    <a:bodyPr/>
                    <a:lstStyle/>
                    <a:p>
                      <a:pPr algn="ctr"/>
                      <a:r>
                        <a:rPr kumimoji="1" lang="ja-JP" altLang="en-US"/>
                        <a:t>機能</a:t>
                      </a:r>
                    </a:p>
                  </a:txBody>
                  <a:tcPr/>
                </a:tc>
                <a:extLst>
                  <a:ext uri="{0D108BD9-81ED-4DB2-BD59-A6C34878D82A}">
                    <a16:rowId xmlns:a16="http://schemas.microsoft.com/office/drawing/2014/main" val="3179584441"/>
                  </a:ext>
                </a:extLst>
              </a:tr>
              <a:tr h="554397">
                <a:tc>
                  <a:txBody>
                    <a:bodyPr/>
                    <a:lstStyle/>
                    <a:p>
                      <a:pPr algn="ctr"/>
                      <a:r>
                        <a:rPr kumimoji="1" lang="en-US" altLang="ja-JP" dirty="0"/>
                        <a:t>Long PINs</a:t>
                      </a:r>
                      <a:endParaRPr kumimoji="1" lang="ja-JP" altLang="en-US"/>
                    </a:p>
                  </a:txBody>
                  <a:tcPr/>
                </a:tc>
                <a:tc>
                  <a:txBody>
                    <a:bodyPr/>
                    <a:lstStyle/>
                    <a:p>
                      <a:pPr algn="ctr"/>
                      <a:r>
                        <a:rPr kumimoji="1" lang="en-US" altLang="ja-JP" dirty="0"/>
                        <a:t>1 - 4, 7</a:t>
                      </a:r>
                      <a:endParaRPr kumimoji="1" lang="ja-JP" altLang="en-US"/>
                    </a:p>
                  </a:txBody>
                  <a:tcPr/>
                </a:tc>
                <a:tc>
                  <a:txBody>
                    <a:bodyPr/>
                    <a:lstStyle/>
                    <a:p>
                      <a:pPr algn="ctr"/>
                      <a:r>
                        <a:rPr kumimoji="1" lang="ja-JP" altLang="en-US"/>
                        <a:t>細胞膜</a:t>
                      </a:r>
                    </a:p>
                  </a:txBody>
                  <a:tcPr/>
                </a:tc>
                <a:tc>
                  <a:txBody>
                    <a:bodyPr/>
                    <a:lstStyle/>
                    <a:p>
                      <a:pPr algn="ctr"/>
                      <a:r>
                        <a:rPr kumimoji="1" lang="ja-JP" altLang="en-US"/>
                        <a:t>オーキシン排出</a:t>
                      </a:r>
                    </a:p>
                  </a:txBody>
                  <a:tcPr/>
                </a:tc>
                <a:extLst>
                  <a:ext uri="{0D108BD9-81ED-4DB2-BD59-A6C34878D82A}">
                    <a16:rowId xmlns:a16="http://schemas.microsoft.com/office/drawing/2014/main" val="104103298"/>
                  </a:ext>
                </a:extLst>
              </a:tr>
              <a:tr h="554397">
                <a:tc>
                  <a:txBody>
                    <a:bodyPr/>
                    <a:lstStyle/>
                    <a:p>
                      <a:pPr algn="ctr"/>
                      <a:r>
                        <a:rPr kumimoji="1" lang="en-US" altLang="ja-JP" dirty="0"/>
                        <a:t>Short PINs</a:t>
                      </a:r>
                      <a:endParaRPr kumimoji="1" lang="ja-JP" altLang="en-US"/>
                    </a:p>
                  </a:txBody>
                  <a:tcPr/>
                </a:tc>
                <a:tc>
                  <a:txBody>
                    <a:bodyPr/>
                    <a:lstStyle/>
                    <a:p>
                      <a:pPr algn="ctr"/>
                      <a:r>
                        <a:rPr kumimoji="1" lang="en-US" altLang="ja-JP" dirty="0"/>
                        <a:t>5, 6, 8</a:t>
                      </a:r>
                      <a:endParaRPr kumimoji="1" lang="ja-JP" altLang="en-US"/>
                    </a:p>
                  </a:txBody>
                  <a:tcPr/>
                </a:tc>
                <a:tc>
                  <a:txBody>
                    <a:bodyPr/>
                    <a:lstStyle/>
                    <a:p>
                      <a:pPr algn="ctr"/>
                      <a:r>
                        <a:rPr kumimoji="1" lang="ja-JP" altLang="en-US"/>
                        <a:t>細胞膜</a:t>
                      </a:r>
                      <a:r>
                        <a:rPr kumimoji="1" lang="en-US" altLang="ja-JP" dirty="0"/>
                        <a:t> or ER</a:t>
                      </a:r>
                      <a:endParaRPr kumimoji="1" lang="ja-JP" altLang="en-US"/>
                    </a:p>
                  </a:txBody>
                  <a:tcPr/>
                </a:tc>
                <a:tc>
                  <a:txBody>
                    <a:bodyPr/>
                    <a:lstStyle/>
                    <a:p>
                      <a:pPr algn="ctr"/>
                      <a:r>
                        <a:rPr kumimoji="1" lang="ja-JP" altLang="en-US"/>
                        <a:t>オーキシンの恒常性を保つ</a:t>
                      </a:r>
                    </a:p>
                  </a:txBody>
                  <a:tcPr/>
                </a:tc>
                <a:extLst>
                  <a:ext uri="{0D108BD9-81ED-4DB2-BD59-A6C34878D82A}">
                    <a16:rowId xmlns:a16="http://schemas.microsoft.com/office/drawing/2014/main" val="2452983452"/>
                  </a:ext>
                </a:extLst>
              </a:tr>
            </a:tbl>
          </a:graphicData>
        </a:graphic>
      </p:graphicFrame>
      <p:pic>
        <p:nvPicPr>
          <p:cNvPr id="4" name="図 3">
            <a:extLst>
              <a:ext uri="{FF2B5EF4-FFF2-40B4-BE49-F238E27FC236}">
                <a16:creationId xmlns:a16="http://schemas.microsoft.com/office/drawing/2014/main" id="{67C2196C-96E9-B148-AA0D-7D535CD33C91}"/>
              </a:ext>
            </a:extLst>
          </p:cNvPr>
          <p:cNvPicPr>
            <a:picLocks noChangeAspect="1"/>
          </p:cNvPicPr>
          <p:nvPr/>
        </p:nvPicPr>
        <p:blipFill>
          <a:blip r:embed="rId3"/>
          <a:stretch>
            <a:fillRect/>
          </a:stretch>
        </p:blipFill>
        <p:spPr>
          <a:xfrm>
            <a:off x="237744" y="3427274"/>
            <a:ext cx="4000500" cy="2527300"/>
          </a:xfrm>
          <a:prstGeom prst="rect">
            <a:avLst/>
          </a:prstGeom>
        </p:spPr>
      </p:pic>
      <p:sp>
        <p:nvSpPr>
          <p:cNvPr id="5" name="テキスト ボックス 4">
            <a:extLst>
              <a:ext uri="{FF2B5EF4-FFF2-40B4-BE49-F238E27FC236}">
                <a16:creationId xmlns:a16="http://schemas.microsoft.com/office/drawing/2014/main" id="{81BCD0B6-7826-404A-9138-89CE8D8BA31E}"/>
              </a:ext>
            </a:extLst>
          </p:cNvPr>
          <p:cNvSpPr txBox="1"/>
          <p:nvPr/>
        </p:nvSpPr>
        <p:spPr>
          <a:xfrm>
            <a:off x="6907490" y="6488667"/>
            <a:ext cx="2236510" cy="369332"/>
          </a:xfrm>
          <a:prstGeom prst="rect">
            <a:avLst/>
          </a:prstGeom>
          <a:noFill/>
        </p:spPr>
        <p:txBody>
          <a:bodyPr wrap="none" rtlCol="0">
            <a:spAutoFit/>
          </a:bodyPr>
          <a:lstStyle/>
          <a:p>
            <a:r>
              <a:rPr kumimoji="1" lang="en-US" altLang="ja-JP" dirty="0"/>
              <a:t>(</a:t>
            </a:r>
            <a:r>
              <a:rPr kumimoji="1" lang="en-US" altLang="ja-JP" dirty="0" err="1"/>
              <a:t>Mravec</a:t>
            </a:r>
            <a:r>
              <a:rPr kumimoji="1" lang="en-US" altLang="ja-JP" dirty="0"/>
              <a:t> et al. 2009)</a:t>
            </a:r>
            <a:endParaRPr kumimoji="1" lang="ja-JP" altLang="en-US"/>
          </a:p>
        </p:txBody>
      </p:sp>
      <p:pic>
        <p:nvPicPr>
          <p:cNvPr id="6" name="図 5">
            <a:extLst>
              <a:ext uri="{FF2B5EF4-FFF2-40B4-BE49-F238E27FC236}">
                <a16:creationId xmlns:a16="http://schemas.microsoft.com/office/drawing/2014/main" id="{B8690F73-DCA1-3B48-BCF0-148688AB29DC}"/>
              </a:ext>
            </a:extLst>
          </p:cNvPr>
          <p:cNvPicPr>
            <a:picLocks noChangeAspect="1"/>
          </p:cNvPicPr>
          <p:nvPr/>
        </p:nvPicPr>
        <p:blipFill>
          <a:blip r:embed="rId4"/>
          <a:stretch>
            <a:fillRect/>
          </a:stretch>
        </p:blipFill>
        <p:spPr>
          <a:xfrm>
            <a:off x="4238244" y="3331412"/>
            <a:ext cx="4343400" cy="2959100"/>
          </a:xfrm>
          <a:prstGeom prst="rect">
            <a:avLst/>
          </a:prstGeom>
        </p:spPr>
      </p:pic>
      <p:sp>
        <p:nvSpPr>
          <p:cNvPr id="7" name="右矢印 6">
            <a:extLst>
              <a:ext uri="{FF2B5EF4-FFF2-40B4-BE49-F238E27FC236}">
                <a16:creationId xmlns:a16="http://schemas.microsoft.com/office/drawing/2014/main" id="{C45A254B-CEBC-E542-B5D5-BEFD8FC2FFE3}"/>
              </a:ext>
            </a:extLst>
          </p:cNvPr>
          <p:cNvSpPr/>
          <p:nvPr/>
        </p:nvSpPr>
        <p:spPr>
          <a:xfrm>
            <a:off x="5540188" y="4641809"/>
            <a:ext cx="403412" cy="23378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2E7A3D8-6102-2942-9708-77E62A052C95}"/>
              </a:ext>
            </a:extLst>
          </p:cNvPr>
          <p:cNvSpPr txBox="1"/>
          <p:nvPr/>
        </p:nvSpPr>
        <p:spPr>
          <a:xfrm>
            <a:off x="4012206" y="4581576"/>
            <a:ext cx="1527982" cy="369332"/>
          </a:xfrm>
          <a:prstGeom prst="rect">
            <a:avLst/>
          </a:prstGeom>
          <a:noFill/>
        </p:spPr>
        <p:txBody>
          <a:bodyPr wrap="none" rtlCol="0">
            <a:spAutoFit/>
          </a:bodyPr>
          <a:lstStyle/>
          <a:p>
            <a:r>
              <a:rPr kumimoji="1" lang="ja-JP" altLang="en-US"/>
              <a:t>親水性ループ</a:t>
            </a:r>
          </a:p>
        </p:txBody>
      </p:sp>
      <p:sp>
        <p:nvSpPr>
          <p:cNvPr id="9" name="スライド番号プレースホルダー 8">
            <a:extLst>
              <a:ext uri="{FF2B5EF4-FFF2-40B4-BE49-F238E27FC236}">
                <a16:creationId xmlns:a16="http://schemas.microsoft.com/office/drawing/2014/main" id="{ADB25BA6-8943-1D49-9FB2-E966A4ABD890}"/>
              </a:ext>
            </a:extLst>
          </p:cNvPr>
          <p:cNvSpPr>
            <a:spLocks noGrp="1"/>
          </p:cNvSpPr>
          <p:nvPr>
            <p:ph type="sldNum" sz="quarter" idx="12"/>
          </p:nvPr>
        </p:nvSpPr>
        <p:spPr/>
        <p:txBody>
          <a:bodyPr/>
          <a:lstStyle/>
          <a:p>
            <a:fld id="{FD242490-7246-9146-BA62-C7176B85F9CF}" type="slidenum">
              <a:rPr kumimoji="1" lang="ja-JP" altLang="en-US" smtClean="0"/>
              <a:t>7</a:t>
            </a:fld>
            <a:endParaRPr kumimoji="1" lang="ja-JP" altLang="en-US"/>
          </a:p>
        </p:txBody>
      </p:sp>
    </p:spTree>
    <p:extLst>
      <p:ext uri="{BB962C8B-B14F-4D97-AF65-F5344CB8AC3E}">
        <p14:creationId xmlns:p14="http://schemas.microsoft.com/office/powerpoint/2010/main" val="214293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457FE-AFF7-D64E-8281-05B22561053D}"/>
              </a:ext>
            </a:extLst>
          </p:cNvPr>
          <p:cNvSpPr>
            <a:spLocks noGrp="1"/>
          </p:cNvSpPr>
          <p:nvPr>
            <p:ph type="title"/>
          </p:nvPr>
        </p:nvSpPr>
        <p:spPr/>
        <p:txBody>
          <a:bodyPr/>
          <a:lstStyle/>
          <a:p>
            <a:pPr algn="ctr"/>
            <a:r>
              <a:rPr kumimoji="1" lang="ja-JP" altLang="en-US"/>
              <a:t>本研究における目的</a:t>
            </a:r>
          </a:p>
        </p:txBody>
      </p:sp>
      <p:graphicFrame>
        <p:nvGraphicFramePr>
          <p:cNvPr id="3" name="表 2">
            <a:extLst>
              <a:ext uri="{FF2B5EF4-FFF2-40B4-BE49-F238E27FC236}">
                <a16:creationId xmlns:a16="http://schemas.microsoft.com/office/drawing/2014/main" id="{51235966-5FAA-6A4B-ABFE-78221CED2E26}"/>
              </a:ext>
            </a:extLst>
          </p:cNvPr>
          <p:cNvGraphicFramePr>
            <a:graphicFrameLocks noGrp="1"/>
          </p:cNvGraphicFramePr>
          <p:nvPr>
            <p:extLst>
              <p:ext uri="{D42A27DB-BD31-4B8C-83A1-F6EECF244321}">
                <p14:modId xmlns:p14="http://schemas.microsoft.com/office/powerpoint/2010/main" val="4272935309"/>
              </p:ext>
            </p:extLst>
          </p:nvPr>
        </p:nvGraphicFramePr>
        <p:xfrm>
          <a:off x="406399" y="2712720"/>
          <a:ext cx="8331201" cy="2360168"/>
        </p:xfrm>
        <a:graphic>
          <a:graphicData uri="http://schemas.openxmlformats.org/drawingml/2006/table">
            <a:tbl>
              <a:tblPr firstRow="1" bandRow="1">
                <a:tableStyleId>{5C22544A-7EE6-4342-B048-85BDC9FD1C3A}</a:tableStyleId>
              </a:tblPr>
              <a:tblGrid>
                <a:gridCol w="2777067">
                  <a:extLst>
                    <a:ext uri="{9D8B030D-6E8A-4147-A177-3AD203B41FA5}">
                      <a16:colId xmlns:a16="http://schemas.microsoft.com/office/drawing/2014/main" val="4067826256"/>
                    </a:ext>
                  </a:extLst>
                </a:gridCol>
                <a:gridCol w="2777067">
                  <a:extLst>
                    <a:ext uri="{9D8B030D-6E8A-4147-A177-3AD203B41FA5}">
                      <a16:colId xmlns:a16="http://schemas.microsoft.com/office/drawing/2014/main" val="3533626871"/>
                    </a:ext>
                  </a:extLst>
                </a:gridCol>
                <a:gridCol w="2777067">
                  <a:extLst>
                    <a:ext uri="{9D8B030D-6E8A-4147-A177-3AD203B41FA5}">
                      <a16:colId xmlns:a16="http://schemas.microsoft.com/office/drawing/2014/main" val="1044153826"/>
                    </a:ext>
                  </a:extLst>
                </a:gridCol>
              </a:tblGrid>
              <a:tr h="1823766">
                <a:tc>
                  <a:txBody>
                    <a:bodyPr/>
                    <a:lstStyle/>
                    <a:p>
                      <a:pPr algn="ctr"/>
                      <a:r>
                        <a:rPr kumimoji="1" lang="en-US" altLang="ja-JP" sz="2400" dirty="0"/>
                        <a:t>PIN8</a:t>
                      </a:r>
                      <a:r>
                        <a:rPr kumimoji="1" lang="ja-JP" altLang="en-US" sz="2400"/>
                        <a:t>は側根形成のどのステージで</a:t>
                      </a:r>
                      <a:endParaRPr kumimoji="1" lang="en-US" altLang="ja-JP" sz="2400" dirty="0"/>
                    </a:p>
                    <a:p>
                      <a:pPr algn="ctr"/>
                      <a:r>
                        <a:rPr kumimoji="1" lang="ja-JP" altLang="en-US" sz="2400"/>
                        <a:t>機能するのか</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PIN8</a:t>
                      </a:r>
                      <a:r>
                        <a:rPr kumimoji="1" lang="ja-JP" altLang="en-US" sz="2400"/>
                        <a:t>はどの細胞で機能するのか</a:t>
                      </a:r>
                    </a:p>
                    <a:p>
                      <a:pPr algn="l"/>
                      <a:endParaRPr kumimoji="1" lang="ja-JP" altLang="en-US" sz="2400"/>
                    </a:p>
                  </a:txBody>
                  <a:tcPr marL="90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PIN8</a:t>
                      </a:r>
                      <a:r>
                        <a:rPr kumimoji="1" lang="ja-JP" altLang="en-US" sz="2400"/>
                        <a:t>はどのような機能を果たすのか</a:t>
                      </a:r>
                    </a:p>
                    <a:p>
                      <a:pPr algn="l"/>
                      <a:endParaRPr kumimoji="1" lang="ja-JP" altLang="en-US" sz="2400"/>
                    </a:p>
                  </a:txBody>
                  <a:tcPr marL="90000" anchor="ctr"/>
                </a:tc>
                <a:extLst>
                  <a:ext uri="{0D108BD9-81ED-4DB2-BD59-A6C34878D82A}">
                    <a16:rowId xmlns:a16="http://schemas.microsoft.com/office/drawing/2014/main" val="1752386007"/>
                  </a:ext>
                </a:extLst>
              </a:tr>
              <a:tr h="536402">
                <a:tc>
                  <a:txBody>
                    <a:bodyPr/>
                    <a:lstStyle/>
                    <a:p>
                      <a:pPr algn="ctr"/>
                      <a:r>
                        <a:rPr kumimoji="1" lang="ja-JP" altLang="en-US" sz="2400"/>
                        <a:t>？</a:t>
                      </a:r>
                    </a:p>
                  </a:txBody>
                  <a:tcPr anchor="ctr"/>
                </a:tc>
                <a:tc>
                  <a:txBody>
                    <a:bodyPr/>
                    <a:lstStyle/>
                    <a:p>
                      <a:pPr algn="ctr"/>
                      <a:r>
                        <a:rPr kumimoji="1" lang="ja-JP" altLang="en-US" sz="2400"/>
                        <a:t>？</a:t>
                      </a:r>
                    </a:p>
                  </a:txBody>
                  <a:tcPr anchor="ctr"/>
                </a:tc>
                <a:tc>
                  <a:txBody>
                    <a:bodyPr/>
                    <a:lstStyle/>
                    <a:p>
                      <a:pPr algn="ctr"/>
                      <a:r>
                        <a:rPr kumimoji="1" lang="ja-JP" altLang="en-US" sz="2400"/>
                        <a:t>？</a:t>
                      </a:r>
                    </a:p>
                  </a:txBody>
                  <a:tcPr anchor="ctr"/>
                </a:tc>
                <a:extLst>
                  <a:ext uri="{0D108BD9-81ED-4DB2-BD59-A6C34878D82A}">
                    <a16:rowId xmlns:a16="http://schemas.microsoft.com/office/drawing/2014/main" val="2036890699"/>
                  </a:ext>
                </a:extLst>
              </a:tr>
            </a:tbl>
          </a:graphicData>
        </a:graphic>
      </p:graphicFrame>
      <p:sp>
        <p:nvSpPr>
          <p:cNvPr id="4" name="スライド番号プレースホルダー 3">
            <a:extLst>
              <a:ext uri="{FF2B5EF4-FFF2-40B4-BE49-F238E27FC236}">
                <a16:creationId xmlns:a16="http://schemas.microsoft.com/office/drawing/2014/main" id="{04AE2BE9-1EC4-8E41-B8D6-795D626F1E55}"/>
              </a:ext>
            </a:extLst>
          </p:cNvPr>
          <p:cNvSpPr>
            <a:spLocks noGrp="1"/>
          </p:cNvSpPr>
          <p:nvPr>
            <p:ph type="sldNum" sz="quarter" idx="12"/>
          </p:nvPr>
        </p:nvSpPr>
        <p:spPr/>
        <p:txBody>
          <a:bodyPr/>
          <a:lstStyle/>
          <a:p>
            <a:fld id="{FD242490-7246-9146-BA62-C7176B85F9CF}" type="slidenum">
              <a:rPr kumimoji="1" lang="ja-JP" altLang="en-US" smtClean="0"/>
              <a:t>8</a:t>
            </a:fld>
            <a:endParaRPr kumimoji="1" lang="ja-JP" altLang="en-US"/>
          </a:p>
        </p:txBody>
      </p:sp>
    </p:spTree>
    <p:extLst>
      <p:ext uri="{BB962C8B-B14F-4D97-AF65-F5344CB8AC3E}">
        <p14:creationId xmlns:p14="http://schemas.microsoft.com/office/powerpoint/2010/main" val="42325237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3170</TotalTime>
  <Words>1875</Words>
  <Application>Microsoft Macintosh PowerPoint</Application>
  <PresentationFormat>画面に合わせる (4:3)</PresentationFormat>
  <Paragraphs>490</Paragraphs>
  <Slides>30</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游ゴシック</vt:lpstr>
      <vt:lpstr>Arial</vt:lpstr>
      <vt:lpstr>Cambria Math</vt:lpstr>
      <vt:lpstr>Wingdings</vt:lpstr>
      <vt:lpstr>Office テーマ</vt:lpstr>
      <vt:lpstr>Intracellularly Localized PIN FORMED8 Promotes Lateral Root Emergence in Arabidopsis </vt:lpstr>
      <vt:lpstr>側根形成過程</vt:lpstr>
      <vt:lpstr>側根形成は内鞘細胞(pericycle)から始まる</vt:lpstr>
      <vt:lpstr>側根形成過程</vt:lpstr>
      <vt:lpstr>核移行領域では側根創始細胞の核が 共通の細胞壁側に移動する</vt:lpstr>
      <vt:lpstr>側根形成過程</vt:lpstr>
      <vt:lpstr>側根原基細胞が内皮、皮層、表皮細胞を押しのけ出現する</vt:lpstr>
      <vt:lpstr>PINタンパク質は2種類に分けられる</vt:lpstr>
      <vt:lpstr>本研究における目的</vt:lpstr>
      <vt:lpstr>PIN8は側根形成に機能している</vt:lpstr>
      <vt:lpstr>側根形成過程においてPIN8は側根の出現時(E)に機能する</vt:lpstr>
      <vt:lpstr>これまでの結果</vt:lpstr>
      <vt:lpstr>主根と側根形成時におけるPIN8の発現</vt:lpstr>
      <vt:lpstr>ProPIN8:PIN8:GFPは篩管細胞内で発現する</vt:lpstr>
      <vt:lpstr>これまでの結果</vt:lpstr>
      <vt:lpstr>PIN8の発現量に依存して側根形成が促進される</vt:lpstr>
      <vt:lpstr>これまでの結果</vt:lpstr>
      <vt:lpstr>PIN8プロモーター下で各遺伝子を発現させると その局在は変化しなかった</vt:lpstr>
      <vt:lpstr>仮説：PIN8が発現する細胞でPIN8が細胞内オーキシン  濃度を上昇させた結果、側根形成が生じる</vt:lpstr>
      <vt:lpstr>野生型背景において ProPIN8:PIN2 or PIN3を発現させると側根形成は抑制された</vt:lpstr>
      <vt:lpstr>pin8機能欠損変異体背景において ProPIN8:AUX1を発現させると側根形成が回復した</vt:lpstr>
      <vt:lpstr>PIN8が機能する細胞内で PIN5を発現させると側根形成が抑制された</vt:lpstr>
      <vt:lpstr>内鞘細胞でPIN8を発現させると側根形成は抑制される</vt:lpstr>
      <vt:lpstr>pGATA23::PINsはいずれも側根形成を抑制した</vt:lpstr>
      <vt:lpstr>これまでのまとめ</vt:lpstr>
      <vt:lpstr>オーキシン応答の模式図</vt:lpstr>
      <vt:lpstr>AXR2-1発現時のオーキシン応答の模式図</vt:lpstr>
      <vt:lpstr>PIN8プロモーター下でAXR2-1を発現させると 側根形成は抑制された</vt:lpstr>
      <vt:lpstr>pin8機能欠損変異体ではオーキシン関連遺伝子、 側根形成に関わる遺伝子の発現が有意に低下した</vt:lpstr>
      <vt:lpstr>本研究のまとめ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PlantPhys</dc:creator>
  <cp:lastModifiedBy>PlantPhys</cp:lastModifiedBy>
  <cp:revision>317</cp:revision>
  <dcterms:created xsi:type="dcterms:W3CDTF">2020-07-22T05:39:20Z</dcterms:created>
  <dcterms:modified xsi:type="dcterms:W3CDTF">2020-08-07T07:25:04Z</dcterms:modified>
</cp:coreProperties>
</file>